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54" r:id="rId3"/>
  </p:sldMasterIdLst>
  <p:notesMasterIdLst>
    <p:notesMasterId r:id="rId2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9144000" cy="6858000" type="screen4x3"/>
  <p:notesSz cx="6799263" cy="9929813"/>
  <p:embeddedFontLst>
    <p:embeddedFont>
      <p:font typeface="Calibri" panose="020F0502020204030204" pitchFamily="34" charset="0"/>
      <p:regular r:id="rId27"/>
      <p:bold r:id="rId28"/>
      <p:italic r:id="rId29"/>
      <p:boldItalic r:id="rId30"/>
    </p:embeddedFont>
    <p:embeddedFont>
      <p:font typeface="Lato" panose="020F0502020204030203"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hNgtHeLt3fKOYvVcAzZx1/rY3MU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29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font" Target="fonts/font8.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1.fntdata"/><Relationship Id="rId30" Type="http://schemas.openxmlformats.org/officeDocument/2006/relationships/font" Target="fonts/font4.fntdata"/><Relationship Id="rId35" Type="http://customschemas.google.com/relationships/presentationmetadata" Target="metadata"/><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347" cy="49821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1342" y="0"/>
            <a:ext cx="2946347" cy="49821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66813" y="1241425"/>
            <a:ext cx="4465637"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927" y="4778722"/>
            <a:ext cx="5439410" cy="390986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1600"/>
            <a:ext cx="2946347" cy="498214"/>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1342" y="9431600"/>
            <a:ext cx="2946347" cy="498214"/>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areersandenterprise.co.uk/sites/default/files/uploaded/1207_-_meaningful_encounters_checklist_1.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areersandenterprise.co.uk/sites/default/files/uploaded/1207_-_meaningful_encounters_checklist_1.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areersandenterprise.co.uk/sites/default/files/uploaded/1207_-_meaningful_encounters_checklist_1.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thecdi.net/write/CDI-Position-Paper_on_safe_and_ethical_virtual_meetings.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a:spLocks noGrp="1" noRot="1" noChangeAspect="1"/>
          </p:cNvSpPr>
          <p:nvPr>
            <p:ph type="sldImg" idx="2"/>
          </p:nvPr>
        </p:nvSpPr>
        <p:spPr>
          <a:xfrm>
            <a:off x="1166813" y="1241425"/>
            <a:ext cx="4465637"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1:notes"/>
          <p:cNvSpPr txBox="1">
            <a:spLocks noGrp="1"/>
          </p:cNvSpPr>
          <p:nvPr>
            <p:ph type="body" idx="1"/>
          </p:nvPr>
        </p:nvSpPr>
        <p:spPr>
          <a:xfrm>
            <a:off x="679927" y="4778722"/>
            <a:ext cx="5439410" cy="390986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113" name="Google Shape;113;p1:notes"/>
          <p:cNvSpPr txBox="1">
            <a:spLocks noGrp="1"/>
          </p:cNvSpPr>
          <p:nvPr>
            <p:ph type="sldNum" idx="12"/>
          </p:nvPr>
        </p:nvSpPr>
        <p:spPr>
          <a:xfrm>
            <a:off x="3851342" y="9431600"/>
            <a:ext cx="2946347" cy="49821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b91f8ac942_0_130:notes"/>
          <p:cNvSpPr>
            <a:spLocks noGrp="1" noRot="1" noChangeAspect="1"/>
          </p:cNvSpPr>
          <p:nvPr>
            <p:ph type="sldImg" idx="2"/>
          </p:nvPr>
        </p:nvSpPr>
        <p:spPr>
          <a:xfrm>
            <a:off x="1359850" y="1241225"/>
            <a:ext cx="4079700" cy="3351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b91f8ac942_0_130:notes"/>
          <p:cNvSpPr txBox="1">
            <a:spLocks noGrp="1"/>
          </p:cNvSpPr>
          <p:nvPr>
            <p:ph type="body" idx="1"/>
          </p:nvPr>
        </p:nvSpPr>
        <p:spPr>
          <a:xfrm>
            <a:off x="679925" y="4778716"/>
            <a:ext cx="5439300" cy="3909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gb91f8ac942_0_130:notes"/>
          <p:cNvSpPr txBox="1">
            <a:spLocks noGrp="1"/>
          </p:cNvSpPr>
          <p:nvPr>
            <p:ph type="sldNum" idx="12"/>
          </p:nvPr>
        </p:nvSpPr>
        <p:spPr>
          <a:xfrm>
            <a:off x="3851335" y="9431587"/>
            <a:ext cx="2946300" cy="498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b91f8ac942_0_140:notes"/>
          <p:cNvSpPr txBox="1">
            <a:spLocks noGrp="1"/>
          </p:cNvSpPr>
          <p:nvPr>
            <p:ph type="body" idx="1"/>
          </p:nvPr>
        </p:nvSpPr>
        <p:spPr>
          <a:xfrm>
            <a:off x="679925" y="4778716"/>
            <a:ext cx="5439300" cy="39099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7" name="Google Shape;197;gb91f8ac942_0_140:notes"/>
          <p:cNvSpPr>
            <a:spLocks noGrp="1" noRot="1" noChangeAspect="1"/>
          </p:cNvSpPr>
          <p:nvPr>
            <p:ph type="sldImg" idx="2"/>
          </p:nvPr>
        </p:nvSpPr>
        <p:spPr>
          <a:xfrm>
            <a:off x="1359850" y="1241225"/>
            <a:ext cx="4079700" cy="3351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b91f8ac942_0_149:notes"/>
          <p:cNvSpPr txBox="1">
            <a:spLocks noGrp="1"/>
          </p:cNvSpPr>
          <p:nvPr>
            <p:ph type="body" idx="1"/>
          </p:nvPr>
        </p:nvSpPr>
        <p:spPr>
          <a:xfrm>
            <a:off x="679925" y="4778716"/>
            <a:ext cx="5439300" cy="39099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07" name="Google Shape;207;gb91f8ac942_0_149:notes"/>
          <p:cNvSpPr>
            <a:spLocks noGrp="1" noRot="1" noChangeAspect="1"/>
          </p:cNvSpPr>
          <p:nvPr>
            <p:ph type="sldImg" idx="2"/>
          </p:nvPr>
        </p:nvSpPr>
        <p:spPr>
          <a:xfrm>
            <a:off x="1359850" y="1241225"/>
            <a:ext cx="4079700" cy="3351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ab907193c4_0_43:notes"/>
          <p:cNvSpPr>
            <a:spLocks noGrp="1" noRot="1" noChangeAspect="1"/>
          </p:cNvSpPr>
          <p:nvPr>
            <p:ph type="sldImg" idx="2"/>
          </p:nvPr>
        </p:nvSpPr>
        <p:spPr>
          <a:xfrm>
            <a:off x="1166813" y="1241425"/>
            <a:ext cx="4465637" cy="33512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7" name="Google Shape;217;gab907193c4_0_43:notes"/>
          <p:cNvSpPr txBox="1">
            <a:spLocks noGrp="1"/>
          </p:cNvSpPr>
          <p:nvPr>
            <p:ph type="body" idx="1"/>
          </p:nvPr>
        </p:nvSpPr>
        <p:spPr>
          <a:xfrm>
            <a:off x="679927" y="4778722"/>
            <a:ext cx="5439300" cy="39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GB" b="1" u="sng">
                <a:solidFill>
                  <a:schemeClr val="hlink"/>
                </a:solidFill>
                <a:hlinkClick r:id="rId3"/>
              </a:rPr>
              <a:t>https://www.careersandenterprise.co.uk/sites/default/files/uploaded/1207_-_meaningful_encounters_checklist_1.pdf</a:t>
            </a:r>
            <a:endParaRPr b="1"/>
          </a:p>
          <a:p>
            <a:pPr marL="0" lvl="0" indent="0" algn="l" rtl="0">
              <a:lnSpc>
                <a:spcPct val="100000"/>
              </a:lnSpc>
              <a:spcBef>
                <a:spcPts val="360"/>
              </a:spcBef>
              <a:spcAft>
                <a:spcPts val="0"/>
              </a:spcAft>
              <a:buSzPts val="1400"/>
              <a:buNone/>
            </a:pPr>
            <a:endParaRPr b="1"/>
          </a:p>
        </p:txBody>
      </p:sp>
      <p:sp>
        <p:nvSpPr>
          <p:cNvPr id="218" name="Google Shape;218;gab907193c4_0_43:notes"/>
          <p:cNvSpPr txBox="1">
            <a:spLocks noGrp="1"/>
          </p:cNvSpPr>
          <p:nvPr>
            <p:ph type="sldNum" idx="12"/>
          </p:nvPr>
        </p:nvSpPr>
        <p:spPr>
          <a:xfrm>
            <a:off x="3851342" y="9431600"/>
            <a:ext cx="2946300" cy="4983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GB"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ab907193c4_0_51:notes"/>
          <p:cNvSpPr>
            <a:spLocks noGrp="1" noRot="1" noChangeAspect="1"/>
          </p:cNvSpPr>
          <p:nvPr>
            <p:ph type="sldImg" idx="2"/>
          </p:nvPr>
        </p:nvSpPr>
        <p:spPr>
          <a:xfrm>
            <a:off x="1166813" y="1241425"/>
            <a:ext cx="4465637" cy="33512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5" name="Google Shape;225;gab907193c4_0_51:notes"/>
          <p:cNvSpPr txBox="1">
            <a:spLocks noGrp="1"/>
          </p:cNvSpPr>
          <p:nvPr>
            <p:ph type="body" idx="1"/>
          </p:nvPr>
        </p:nvSpPr>
        <p:spPr>
          <a:xfrm>
            <a:off x="679927" y="4778722"/>
            <a:ext cx="5439300" cy="39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b="1"/>
          </a:p>
        </p:txBody>
      </p:sp>
      <p:sp>
        <p:nvSpPr>
          <p:cNvPr id="226" name="Google Shape;226;gab907193c4_0_51:notes"/>
          <p:cNvSpPr txBox="1">
            <a:spLocks noGrp="1"/>
          </p:cNvSpPr>
          <p:nvPr>
            <p:ph type="sldNum" idx="12"/>
          </p:nvPr>
        </p:nvSpPr>
        <p:spPr>
          <a:xfrm>
            <a:off x="3851342" y="9431600"/>
            <a:ext cx="2946300" cy="4983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GB"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bf12f6e3bc_0_106:notes"/>
          <p:cNvSpPr>
            <a:spLocks noGrp="1" noRot="1" noChangeAspect="1"/>
          </p:cNvSpPr>
          <p:nvPr>
            <p:ph type="sldImg" idx="2"/>
          </p:nvPr>
        </p:nvSpPr>
        <p:spPr>
          <a:xfrm>
            <a:off x="1166813" y="1241425"/>
            <a:ext cx="4465637"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gbf12f6e3bc_0_106:notes"/>
          <p:cNvSpPr txBox="1">
            <a:spLocks noGrp="1"/>
          </p:cNvSpPr>
          <p:nvPr>
            <p:ph type="body" idx="1"/>
          </p:nvPr>
        </p:nvSpPr>
        <p:spPr>
          <a:xfrm>
            <a:off x="679927" y="4778722"/>
            <a:ext cx="5439300" cy="3909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gbf12f6e3bc_0_106:notes"/>
          <p:cNvSpPr txBox="1">
            <a:spLocks noGrp="1"/>
          </p:cNvSpPr>
          <p:nvPr>
            <p:ph type="sldNum" idx="12"/>
          </p:nvPr>
        </p:nvSpPr>
        <p:spPr>
          <a:xfrm>
            <a:off x="3851342" y="9431600"/>
            <a:ext cx="2946300" cy="4983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bf12f6e3bc_0_150:notes"/>
          <p:cNvSpPr>
            <a:spLocks noGrp="1" noRot="1" noChangeAspect="1"/>
          </p:cNvSpPr>
          <p:nvPr>
            <p:ph type="sldImg" idx="2"/>
          </p:nvPr>
        </p:nvSpPr>
        <p:spPr>
          <a:xfrm>
            <a:off x="1166813" y="1241425"/>
            <a:ext cx="4465637" cy="33512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0" name="Google Shape;240;gbf12f6e3bc_0_150:notes"/>
          <p:cNvSpPr txBox="1">
            <a:spLocks noGrp="1"/>
          </p:cNvSpPr>
          <p:nvPr>
            <p:ph type="body" idx="1"/>
          </p:nvPr>
        </p:nvSpPr>
        <p:spPr>
          <a:xfrm>
            <a:off x="679927" y="4778722"/>
            <a:ext cx="5439300" cy="39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GB" b="1" u="sng">
                <a:solidFill>
                  <a:schemeClr val="hlink"/>
                </a:solidFill>
                <a:hlinkClick r:id="rId3"/>
              </a:rPr>
              <a:t>https://www.careersandenterprise.co.uk/sites/default/files/uploaded/1207_-_meaningful_encounters_checklist_1.pdf</a:t>
            </a:r>
            <a:endParaRPr b="1"/>
          </a:p>
          <a:p>
            <a:pPr marL="0" lvl="0" indent="0" algn="l" rtl="0">
              <a:lnSpc>
                <a:spcPct val="100000"/>
              </a:lnSpc>
              <a:spcBef>
                <a:spcPts val="360"/>
              </a:spcBef>
              <a:spcAft>
                <a:spcPts val="0"/>
              </a:spcAft>
              <a:buSzPts val="1400"/>
              <a:buNone/>
            </a:pPr>
            <a:endParaRPr b="1"/>
          </a:p>
        </p:txBody>
      </p:sp>
      <p:sp>
        <p:nvSpPr>
          <p:cNvPr id="241" name="Google Shape;241;gbf12f6e3bc_0_150:notes"/>
          <p:cNvSpPr txBox="1">
            <a:spLocks noGrp="1"/>
          </p:cNvSpPr>
          <p:nvPr>
            <p:ph type="sldNum" idx="12"/>
          </p:nvPr>
        </p:nvSpPr>
        <p:spPr>
          <a:xfrm>
            <a:off x="3851342" y="9431600"/>
            <a:ext cx="2946300" cy="4983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GB"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bf12f6e3bc_0_143:notes"/>
          <p:cNvSpPr>
            <a:spLocks noGrp="1" noRot="1" noChangeAspect="1"/>
          </p:cNvSpPr>
          <p:nvPr>
            <p:ph type="sldImg" idx="2"/>
          </p:nvPr>
        </p:nvSpPr>
        <p:spPr>
          <a:xfrm>
            <a:off x="1166813" y="1241425"/>
            <a:ext cx="4465637"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gbf12f6e3bc_0_143:notes"/>
          <p:cNvSpPr txBox="1">
            <a:spLocks noGrp="1"/>
          </p:cNvSpPr>
          <p:nvPr>
            <p:ph type="body" idx="1"/>
          </p:nvPr>
        </p:nvSpPr>
        <p:spPr>
          <a:xfrm>
            <a:off x="679927" y="4778722"/>
            <a:ext cx="5439300" cy="3909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gbf12f6e3bc_0_143:notes"/>
          <p:cNvSpPr txBox="1">
            <a:spLocks noGrp="1"/>
          </p:cNvSpPr>
          <p:nvPr>
            <p:ph type="sldNum" idx="12"/>
          </p:nvPr>
        </p:nvSpPr>
        <p:spPr>
          <a:xfrm>
            <a:off x="3851342" y="9431600"/>
            <a:ext cx="2946300" cy="4983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bb29cecdb6_0_2:notes"/>
          <p:cNvSpPr>
            <a:spLocks noGrp="1" noRot="1" noChangeAspect="1"/>
          </p:cNvSpPr>
          <p:nvPr>
            <p:ph type="sldImg" idx="2"/>
          </p:nvPr>
        </p:nvSpPr>
        <p:spPr>
          <a:xfrm>
            <a:off x="1166813" y="1241425"/>
            <a:ext cx="4465637" cy="33512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5" name="Google Shape;255;gbb29cecdb6_0_2:notes"/>
          <p:cNvSpPr txBox="1">
            <a:spLocks noGrp="1"/>
          </p:cNvSpPr>
          <p:nvPr>
            <p:ph type="body" idx="1"/>
          </p:nvPr>
        </p:nvSpPr>
        <p:spPr>
          <a:xfrm>
            <a:off x="679927" y="4778722"/>
            <a:ext cx="5439300" cy="39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GB" b="1" u="sng">
                <a:solidFill>
                  <a:schemeClr val="hlink"/>
                </a:solidFill>
                <a:hlinkClick r:id="rId3"/>
              </a:rPr>
              <a:t>https://www.careersandenterprise.co.uk/sites/default/files/uploaded/1207_-_meaningful_encounters_checklist_1.pdf</a:t>
            </a:r>
            <a:endParaRPr b="1"/>
          </a:p>
          <a:p>
            <a:pPr marL="0" lvl="0" indent="0" algn="l" rtl="0">
              <a:lnSpc>
                <a:spcPct val="100000"/>
              </a:lnSpc>
              <a:spcBef>
                <a:spcPts val="360"/>
              </a:spcBef>
              <a:spcAft>
                <a:spcPts val="0"/>
              </a:spcAft>
              <a:buSzPts val="1400"/>
              <a:buNone/>
            </a:pPr>
            <a:endParaRPr b="1"/>
          </a:p>
        </p:txBody>
      </p:sp>
      <p:sp>
        <p:nvSpPr>
          <p:cNvPr id="256" name="Google Shape;256;gbb29cecdb6_0_2:notes"/>
          <p:cNvSpPr txBox="1">
            <a:spLocks noGrp="1"/>
          </p:cNvSpPr>
          <p:nvPr>
            <p:ph type="sldNum" idx="12"/>
          </p:nvPr>
        </p:nvSpPr>
        <p:spPr>
          <a:xfrm>
            <a:off x="3851342" y="9431600"/>
            <a:ext cx="2946300" cy="4983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GB"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b91f8ac942_0_250:notes"/>
          <p:cNvSpPr>
            <a:spLocks noGrp="1" noRot="1" noChangeAspect="1"/>
          </p:cNvSpPr>
          <p:nvPr>
            <p:ph type="sldImg" idx="2"/>
          </p:nvPr>
        </p:nvSpPr>
        <p:spPr>
          <a:xfrm>
            <a:off x="1166813" y="1241425"/>
            <a:ext cx="4465637" cy="33512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4" name="Google Shape;264;gb91f8ac942_0_250:notes"/>
          <p:cNvSpPr txBox="1">
            <a:spLocks noGrp="1"/>
          </p:cNvSpPr>
          <p:nvPr>
            <p:ph type="body" idx="1"/>
          </p:nvPr>
        </p:nvSpPr>
        <p:spPr>
          <a:xfrm>
            <a:off x="679927" y="4778722"/>
            <a:ext cx="5439300" cy="39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b="1"/>
          </a:p>
        </p:txBody>
      </p:sp>
      <p:sp>
        <p:nvSpPr>
          <p:cNvPr id="265" name="Google Shape;265;gb91f8ac942_0_250:notes"/>
          <p:cNvSpPr txBox="1">
            <a:spLocks noGrp="1"/>
          </p:cNvSpPr>
          <p:nvPr>
            <p:ph type="sldNum" idx="12"/>
          </p:nvPr>
        </p:nvSpPr>
        <p:spPr>
          <a:xfrm>
            <a:off x="3851342" y="9431600"/>
            <a:ext cx="2946300" cy="4983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GB" sz="1200">
                <a:solidFill>
                  <a:schemeClr val="dk1"/>
                </a:solidFill>
                <a:latin typeface="Calibri"/>
                <a:ea typeface="Calibri"/>
                <a:cs typeface="Calibri"/>
                <a:sym typeface="Calibri"/>
              </a:rPr>
              <a:t>19</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ab907193c4_0_22:notes"/>
          <p:cNvSpPr>
            <a:spLocks noGrp="1" noRot="1" noChangeAspect="1"/>
          </p:cNvSpPr>
          <p:nvPr>
            <p:ph type="sldImg" idx="2"/>
          </p:nvPr>
        </p:nvSpPr>
        <p:spPr>
          <a:xfrm>
            <a:off x="1166813" y="1241425"/>
            <a:ext cx="4465637" cy="33512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1" name="Google Shape;121;gab907193c4_0_22:notes"/>
          <p:cNvSpPr txBox="1">
            <a:spLocks noGrp="1"/>
          </p:cNvSpPr>
          <p:nvPr>
            <p:ph type="body" idx="1"/>
          </p:nvPr>
        </p:nvSpPr>
        <p:spPr>
          <a:xfrm>
            <a:off x="679927" y="4778722"/>
            <a:ext cx="5439300" cy="39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b="1"/>
          </a:p>
        </p:txBody>
      </p:sp>
      <p:sp>
        <p:nvSpPr>
          <p:cNvPr id="122" name="Google Shape;122;gab907193c4_0_22:notes"/>
          <p:cNvSpPr txBox="1">
            <a:spLocks noGrp="1"/>
          </p:cNvSpPr>
          <p:nvPr>
            <p:ph type="sldNum" idx="12"/>
          </p:nvPr>
        </p:nvSpPr>
        <p:spPr>
          <a:xfrm>
            <a:off x="3851342" y="9431600"/>
            <a:ext cx="2946300" cy="4983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bf12f6e3bc_0_81:notes"/>
          <p:cNvSpPr>
            <a:spLocks noGrp="1" noRot="1" noChangeAspect="1"/>
          </p:cNvSpPr>
          <p:nvPr>
            <p:ph type="sldImg" idx="2"/>
          </p:nvPr>
        </p:nvSpPr>
        <p:spPr>
          <a:xfrm>
            <a:off x="1166813" y="1241425"/>
            <a:ext cx="4465637" cy="33512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2" name="Google Shape;272;gbf12f6e3bc_0_81:notes"/>
          <p:cNvSpPr txBox="1">
            <a:spLocks noGrp="1"/>
          </p:cNvSpPr>
          <p:nvPr>
            <p:ph type="body" idx="1"/>
          </p:nvPr>
        </p:nvSpPr>
        <p:spPr>
          <a:xfrm>
            <a:off x="679927" y="4778722"/>
            <a:ext cx="5439300" cy="3909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273" name="Google Shape;273;gbf12f6e3bc_0_81:notes"/>
          <p:cNvSpPr txBox="1">
            <a:spLocks noGrp="1"/>
          </p:cNvSpPr>
          <p:nvPr>
            <p:ph type="sldNum" idx="12"/>
          </p:nvPr>
        </p:nvSpPr>
        <p:spPr>
          <a:xfrm>
            <a:off x="3851342" y="9431600"/>
            <a:ext cx="2946300" cy="4983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bf12f6e3bc_0_158:notes"/>
          <p:cNvSpPr>
            <a:spLocks noGrp="1" noRot="1" noChangeAspect="1"/>
          </p:cNvSpPr>
          <p:nvPr>
            <p:ph type="sldImg" idx="2"/>
          </p:nvPr>
        </p:nvSpPr>
        <p:spPr>
          <a:xfrm>
            <a:off x="1166813" y="1241425"/>
            <a:ext cx="4465637" cy="33512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9" name="Google Shape;279;gbf12f6e3bc_0_158:notes"/>
          <p:cNvSpPr txBox="1">
            <a:spLocks noGrp="1"/>
          </p:cNvSpPr>
          <p:nvPr>
            <p:ph type="body" idx="1"/>
          </p:nvPr>
        </p:nvSpPr>
        <p:spPr>
          <a:xfrm>
            <a:off x="679927" y="4778722"/>
            <a:ext cx="5439300" cy="39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b="1"/>
          </a:p>
        </p:txBody>
      </p:sp>
      <p:sp>
        <p:nvSpPr>
          <p:cNvPr id="280" name="Google Shape;280;gbf12f6e3bc_0_158:notes"/>
          <p:cNvSpPr txBox="1">
            <a:spLocks noGrp="1"/>
          </p:cNvSpPr>
          <p:nvPr>
            <p:ph type="sldNum" idx="12"/>
          </p:nvPr>
        </p:nvSpPr>
        <p:spPr>
          <a:xfrm>
            <a:off x="3851342" y="9431600"/>
            <a:ext cx="2946300" cy="4983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GB" sz="1200">
                <a:solidFill>
                  <a:schemeClr val="dk1"/>
                </a:solidFill>
                <a:latin typeface="Calibri"/>
                <a:ea typeface="Calibri"/>
                <a:cs typeface="Calibri"/>
                <a:sym typeface="Calibri"/>
              </a:rPr>
              <a:t>21</a:t>
            </a:fld>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bf12f6e3bc_0_137:notes"/>
          <p:cNvSpPr>
            <a:spLocks noGrp="1" noRot="1" noChangeAspect="1"/>
          </p:cNvSpPr>
          <p:nvPr>
            <p:ph type="sldImg" idx="2"/>
          </p:nvPr>
        </p:nvSpPr>
        <p:spPr>
          <a:xfrm>
            <a:off x="1166813" y="1241425"/>
            <a:ext cx="4465637"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gbf12f6e3bc_0_137:notes"/>
          <p:cNvSpPr txBox="1">
            <a:spLocks noGrp="1"/>
          </p:cNvSpPr>
          <p:nvPr>
            <p:ph type="body" idx="1"/>
          </p:nvPr>
        </p:nvSpPr>
        <p:spPr>
          <a:xfrm>
            <a:off x="679927" y="4778722"/>
            <a:ext cx="5439300" cy="3909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gbf12f6e3bc_0_137:notes"/>
          <p:cNvSpPr txBox="1">
            <a:spLocks noGrp="1"/>
          </p:cNvSpPr>
          <p:nvPr>
            <p:ph type="sldNum" idx="12"/>
          </p:nvPr>
        </p:nvSpPr>
        <p:spPr>
          <a:xfrm>
            <a:off x="3851342" y="9431600"/>
            <a:ext cx="2946300" cy="4983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25:notes"/>
          <p:cNvSpPr>
            <a:spLocks noGrp="1" noRot="1" noChangeAspect="1"/>
          </p:cNvSpPr>
          <p:nvPr>
            <p:ph type="sldImg" idx="2"/>
          </p:nvPr>
        </p:nvSpPr>
        <p:spPr>
          <a:xfrm>
            <a:off x="1166813" y="1241425"/>
            <a:ext cx="4465637" cy="33512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9" name="Google Shape;129;p25:notes"/>
          <p:cNvSpPr txBox="1">
            <a:spLocks noGrp="1"/>
          </p:cNvSpPr>
          <p:nvPr>
            <p:ph type="body" idx="1"/>
          </p:nvPr>
        </p:nvSpPr>
        <p:spPr>
          <a:xfrm>
            <a:off x="679927" y="4778722"/>
            <a:ext cx="5439410" cy="390986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130" name="Google Shape;130;p25:notes"/>
          <p:cNvSpPr txBox="1">
            <a:spLocks noGrp="1"/>
          </p:cNvSpPr>
          <p:nvPr>
            <p:ph type="sldNum" idx="12"/>
          </p:nvPr>
        </p:nvSpPr>
        <p:spPr>
          <a:xfrm>
            <a:off x="3851342" y="9431600"/>
            <a:ext cx="2946347" cy="49821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GB"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bf12f6e3bc_0_0:notes"/>
          <p:cNvSpPr>
            <a:spLocks noGrp="1" noRot="1" noChangeAspect="1"/>
          </p:cNvSpPr>
          <p:nvPr>
            <p:ph type="sldImg" idx="2"/>
          </p:nvPr>
        </p:nvSpPr>
        <p:spPr>
          <a:xfrm>
            <a:off x="1166813" y="1241425"/>
            <a:ext cx="4465637" cy="33512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7" name="Google Shape;137;gbf12f6e3bc_0_0:notes"/>
          <p:cNvSpPr txBox="1">
            <a:spLocks noGrp="1"/>
          </p:cNvSpPr>
          <p:nvPr>
            <p:ph type="body" idx="1"/>
          </p:nvPr>
        </p:nvSpPr>
        <p:spPr>
          <a:xfrm>
            <a:off x="679927" y="4778722"/>
            <a:ext cx="5439300" cy="3909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138" name="Google Shape;138;gbf12f6e3bc_0_0:notes"/>
          <p:cNvSpPr txBox="1">
            <a:spLocks noGrp="1"/>
          </p:cNvSpPr>
          <p:nvPr>
            <p:ph type="sldNum" idx="12"/>
          </p:nvPr>
        </p:nvSpPr>
        <p:spPr>
          <a:xfrm>
            <a:off x="3851342" y="9431600"/>
            <a:ext cx="2946300" cy="4983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bf12f6e3bc_0_25:notes"/>
          <p:cNvSpPr>
            <a:spLocks noGrp="1" noRot="1" noChangeAspect="1"/>
          </p:cNvSpPr>
          <p:nvPr>
            <p:ph type="sldImg" idx="2"/>
          </p:nvPr>
        </p:nvSpPr>
        <p:spPr>
          <a:xfrm>
            <a:off x="1166813" y="1241425"/>
            <a:ext cx="4465637" cy="33512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4" name="Google Shape;144;gbf12f6e3bc_0_25:notes"/>
          <p:cNvSpPr txBox="1">
            <a:spLocks noGrp="1"/>
          </p:cNvSpPr>
          <p:nvPr>
            <p:ph type="body" idx="1"/>
          </p:nvPr>
        </p:nvSpPr>
        <p:spPr>
          <a:xfrm>
            <a:off x="679927" y="4778722"/>
            <a:ext cx="5439300" cy="3909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a:p>
            <a:pPr marL="0" lvl="0" indent="0" algn="l" rtl="0">
              <a:spcBef>
                <a:spcPts val="360"/>
              </a:spcBef>
              <a:spcAft>
                <a:spcPts val="0"/>
              </a:spcAft>
              <a:buNone/>
            </a:pPr>
            <a:r>
              <a:rPr lang="en-GB"/>
              <a:t>All experiences of workplaces should sit within a progressive careers programme that have clear learning outcomes and that supports positive student outcomes.</a:t>
            </a:r>
            <a:endParaRPr/>
          </a:p>
          <a:p>
            <a:pPr marL="0" lvl="0" indent="0" algn="l" rtl="0">
              <a:spcBef>
                <a:spcPts val="360"/>
              </a:spcBef>
              <a:spcAft>
                <a:spcPts val="0"/>
              </a:spcAft>
              <a:buNone/>
            </a:pPr>
            <a:endParaRPr/>
          </a:p>
          <a:p>
            <a:pPr marL="0" lvl="0" indent="0" algn="l" rtl="0">
              <a:spcBef>
                <a:spcPts val="360"/>
              </a:spcBef>
              <a:spcAft>
                <a:spcPts val="0"/>
              </a:spcAft>
              <a:buNone/>
            </a:pPr>
            <a:r>
              <a:rPr lang="en-GB"/>
              <a:t>Across the country, Careers Leaders and employers have responded creatively, adapting their careers programmes to the new environment so that young people can be inspired and prepared for the world of work. </a:t>
            </a:r>
            <a:endParaRPr b="1"/>
          </a:p>
          <a:p>
            <a:pPr marL="0" lvl="0" indent="0" algn="l" rtl="0">
              <a:spcBef>
                <a:spcPts val="360"/>
              </a:spcBef>
              <a:spcAft>
                <a:spcPts val="0"/>
              </a:spcAft>
              <a:buNone/>
            </a:pPr>
            <a:endParaRPr b="1"/>
          </a:p>
          <a:p>
            <a:pPr marL="0" lvl="0" indent="0" algn="l" rtl="0">
              <a:spcBef>
                <a:spcPts val="360"/>
              </a:spcBef>
              <a:spcAft>
                <a:spcPts val="0"/>
              </a:spcAft>
              <a:buNone/>
            </a:pPr>
            <a:endParaRPr/>
          </a:p>
        </p:txBody>
      </p:sp>
      <p:sp>
        <p:nvSpPr>
          <p:cNvPr id="145" name="Google Shape;145;gbf12f6e3bc_0_25:notes"/>
          <p:cNvSpPr txBox="1">
            <a:spLocks noGrp="1"/>
          </p:cNvSpPr>
          <p:nvPr>
            <p:ph type="sldNum" idx="12"/>
          </p:nvPr>
        </p:nvSpPr>
        <p:spPr>
          <a:xfrm>
            <a:off x="3851342" y="9431600"/>
            <a:ext cx="2946300" cy="4983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bf12f6e3bc_0_31:notes"/>
          <p:cNvSpPr>
            <a:spLocks noGrp="1" noRot="1" noChangeAspect="1"/>
          </p:cNvSpPr>
          <p:nvPr>
            <p:ph type="sldImg" idx="2"/>
          </p:nvPr>
        </p:nvSpPr>
        <p:spPr>
          <a:xfrm>
            <a:off x="1166813" y="1241425"/>
            <a:ext cx="4465637" cy="33512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2" name="Google Shape;152;gbf12f6e3bc_0_31:notes"/>
          <p:cNvSpPr txBox="1">
            <a:spLocks noGrp="1"/>
          </p:cNvSpPr>
          <p:nvPr>
            <p:ph type="body" idx="1"/>
          </p:nvPr>
        </p:nvSpPr>
        <p:spPr>
          <a:xfrm>
            <a:off x="679927" y="4778722"/>
            <a:ext cx="5439300" cy="3909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153" name="Google Shape;153;gbf12f6e3bc_0_31:notes"/>
          <p:cNvSpPr txBox="1">
            <a:spLocks noGrp="1"/>
          </p:cNvSpPr>
          <p:nvPr>
            <p:ph type="sldNum" idx="12"/>
          </p:nvPr>
        </p:nvSpPr>
        <p:spPr>
          <a:xfrm>
            <a:off x="3851342" y="9431600"/>
            <a:ext cx="2946300" cy="4983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bb29cecdb6_0_17:notes"/>
          <p:cNvSpPr>
            <a:spLocks noGrp="1" noRot="1" noChangeAspect="1"/>
          </p:cNvSpPr>
          <p:nvPr>
            <p:ph type="sldImg" idx="2"/>
          </p:nvPr>
        </p:nvSpPr>
        <p:spPr>
          <a:xfrm>
            <a:off x="1166813" y="1241425"/>
            <a:ext cx="4465637" cy="33512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9" name="Google Shape;159;gbb29cecdb6_0_17:notes"/>
          <p:cNvSpPr txBox="1">
            <a:spLocks noGrp="1"/>
          </p:cNvSpPr>
          <p:nvPr>
            <p:ph type="body" idx="1"/>
          </p:nvPr>
        </p:nvSpPr>
        <p:spPr>
          <a:xfrm>
            <a:off x="679927" y="4778722"/>
            <a:ext cx="5439300" cy="39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160" name="Google Shape;160;gbb29cecdb6_0_17:notes"/>
          <p:cNvSpPr txBox="1">
            <a:spLocks noGrp="1"/>
          </p:cNvSpPr>
          <p:nvPr>
            <p:ph type="sldNum" idx="12"/>
          </p:nvPr>
        </p:nvSpPr>
        <p:spPr>
          <a:xfrm>
            <a:off x="3851342" y="9431600"/>
            <a:ext cx="2946300" cy="4983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GB"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ab907193c4_0_14:notes"/>
          <p:cNvSpPr>
            <a:spLocks noGrp="1" noRot="1" noChangeAspect="1"/>
          </p:cNvSpPr>
          <p:nvPr>
            <p:ph type="sldImg" idx="2"/>
          </p:nvPr>
        </p:nvSpPr>
        <p:spPr>
          <a:xfrm>
            <a:off x="1166813" y="1241425"/>
            <a:ext cx="4465637" cy="33512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gab907193c4_0_14:notes"/>
          <p:cNvSpPr txBox="1">
            <a:spLocks noGrp="1"/>
          </p:cNvSpPr>
          <p:nvPr>
            <p:ph type="body" idx="1"/>
          </p:nvPr>
        </p:nvSpPr>
        <p:spPr>
          <a:xfrm>
            <a:off x="679927" y="4778722"/>
            <a:ext cx="5439300" cy="39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GB" b="1" u="sng">
                <a:solidFill>
                  <a:schemeClr val="hlink"/>
                </a:solidFill>
                <a:hlinkClick r:id="rId3"/>
              </a:rPr>
              <a:t>https://www.thecdi.net/write/CDI-Position-Paper_on_safe_and_ethical_virtual_meetings.pdf</a:t>
            </a:r>
            <a:endParaRPr b="1"/>
          </a:p>
          <a:p>
            <a:pPr marL="0" lvl="0" indent="0" algn="l" rtl="0">
              <a:lnSpc>
                <a:spcPct val="100000"/>
              </a:lnSpc>
              <a:spcBef>
                <a:spcPts val="360"/>
              </a:spcBef>
              <a:spcAft>
                <a:spcPts val="0"/>
              </a:spcAft>
              <a:buSzPts val="1400"/>
              <a:buNone/>
            </a:pPr>
            <a:endParaRPr b="1"/>
          </a:p>
        </p:txBody>
      </p:sp>
      <p:sp>
        <p:nvSpPr>
          <p:cNvPr id="168" name="Google Shape;168;gab907193c4_0_14:notes"/>
          <p:cNvSpPr txBox="1">
            <a:spLocks noGrp="1"/>
          </p:cNvSpPr>
          <p:nvPr>
            <p:ph type="sldNum" idx="12"/>
          </p:nvPr>
        </p:nvSpPr>
        <p:spPr>
          <a:xfrm>
            <a:off x="3851342" y="9431600"/>
            <a:ext cx="2946300" cy="4983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GB"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b91f8ac942_0_120:notes"/>
          <p:cNvSpPr>
            <a:spLocks noGrp="1" noRot="1" noChangeAspect="1"/>
          </p:cNvSpPr>
          <p:nvPr>
            <p:ph type="sldImg" idx="2"/>
          </p:nvPr>
        </p:nvSpPr>
        <p:spPr>
          <a:xfrm>
            <a:off x="1359850" y="1241225"/>
            <a:ext cx="4079700" cy="3351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b91f8ac942_0_120:notes"/>
          <p:cNvSpPr txBox="1">
            <a:spLocks noGrp="1"/>
          </p:cNvSpPr>
          <p:nvPr>
            <p:ph type="body" idx="1"/>
          </p:nvPr>
        </p:nvSpPr>
        <p:spPr>
          <a:xfrm>
            <a:off x="679925" y="4778716"/>
            <a:ext cx="5439300" cy="3909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gb91f8ac942_0_120:notes"/>
          <p:cNvSpPr txBox="1">
            <a:spLocks noGrp="1"/>
          </p:cNvSpPr>
          <p:nvPr>
            <p:ph type="sldNum" idx="12"/>
          </p:nvPr>
        </p:nvSpPr>
        <p:spPr>
          <a:xfrm>
            <a:off x="3851335" y="9431587"/>
            <a:ext cx="2946300" cy="498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sp>
        <p:nvSpPr>
          <p:cNvPr id="14" name="Google Shape;14;p33"/>
          <p:cNvSpPr txBox="1">
            <a:spLocks noGrp="1"/>
          </p:cNvSpPr>
          <p:nvPr>
            <p:ph type="title"/>
          </p:nvPr>
        </p:nvSpPr>
        <p:spPr>
          <a:xfrm>
            <a:off x="357188" y="1820863"/>
            <a:ext cx="8418512"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5" name="Google Shape;15;p33"/>
          <p:cNvSpPr txBox="1">
            <a:spLocks noGrp="1"/>
          </p:cNvSpPr>
          <p:nvPr>
            <p:ph type="body" idx="1"/>
          </p:nvPr>
        </p:nvSpPr>
        <p:spPr>
          <a:xfrm>
            <a:off x="357188" y="2963863"/>
            <a:ext cx="8418512" cy="496887"/>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360"/>
              </a:spcBef>
              <a:spcAft>
                <a:spcPts val="0"/>
              </a:spcAft>
              <a:buSzPts val="1400"/>
              <a:buNone/>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0"/>
        <p:cNvGrpSpPr/>
        <p:nvPr/>
      </p:nvGrpSpPr>
      <p:grpSpPr>
        <a:xfrm>
          <a:off x="0" y="0"/>
          <a:ext cx="0" cy="0"/>
          <a:chOff x="0" y="0"/>
          <a:chExt cx="0" cy="0"/>
        </a:xfrm>
      </p:grpSpPr>
      <p:sp>
        <p:nvSpPr>
          <p:cNvPr id="71" name="Google Shape;71;gb91f8ac942_0_193"/>
          <p:cNvSpPr txBox="1">
            <a:spLocks noGrp="1"/>
          </p:cNvSpPr>
          <p:nvPr>
            <p:ph type="title"/>
          </p:nvPr>
        </p:nvSpPr>
        <p:spPr>
          <a:xfrm>
            <a:off x="629841" y="365125"/>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 name="Google Shape;72;gb91f8ac942_0_193"/>
          <p:cNvSpPr txBox="1">
            <a:spLocks noGrp="1"/>
          </p:cNvSpPr>
          <p:nvPr>
            <p:ph type="body" idx="1"/>
          </p:nvPr>
        </p:nvSpPr>
        <p:spPr>
          <a:xfrm>
            <a:off x="629841" y="1681163"/>
            <a:ext cx="38685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73" name="Google Shape;73;gb91f8ac942_0_193"/>
          <p:cNvSpPr txBox="1">
            <a:spLocks noGrp="1"/>
          </p:cNvSpPr>
          <p:nvPr>
            <p:ph type="body" idx="2"/>
          </p:nvPr>
        </p:nvSpPr>
        <p:spPr>
          <a:xfrm>
            <a:off x="629841" y="2505075"/>
            <a:ext cx="38685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4" name="Google Shape;74;gb91f8ac942_0_193"/>
          <p:cNvSpPr txBox="1">
            <a:spLocks noGrp="1"/>
          </p:cNvSpPr>
          <p:nvPr>
            <p:ph type="body" idx="3"/>
          </p:nvPr>
        </p:nvSpPr>
        <p:spPr>
          <a:xfrm>
            <a:off x="4629150" y="1681163"/>
            <a:ext cx="38874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75" name="Google Shape;75;gb91f8ac942_0_193"/>
          <p:cNvSpPr txBox="1">
            <a:spLocks noGrp="1"/>
          </p:cNvSpPr>
          <p:nvPr>
            <p:ph type="body" idx="4"/>
          </p:nvPr>
        </p:nvSpPr>
        <p:spPr>
          <a:xfrm>
            <a:off x="4629150" y="2505075"/>
            <a:ext cx="38874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6" name="Google Shape;76;gb91f8ac942_0_193"/>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7" name="Google Shape;77;gb91f8ac942_0_193"/>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8" name="Google Shape;78;gb91f8ac942_0_193"/>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9"/>
        <p:cNvGrpSpPr/>
        <p:nvPr/>
      </p:nvGrpSpPr>
      <p:grpSpPr>
        <a:xfrm>
          <a:off x="0" y="0"/>
          <a:ext cx="0" cy="0"/>
          <a:chOff x="0" y="0"/>
          <a:chExt cx="0" cy="0"/>
        </a:xfrm>
      </p:grpSpPr>
      <p:sp>
        <p:nvSpPr>
          <p:cNvPr id="80" name="Google Shape;80;gb91f8ac942_0_202"/>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1" name="Google Shape;81;gb91f8ac942_0_202"/>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2" name="Google Shape;82;gb91f8ac942_0_202"/>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3" name="Google Shape;83;gb91f8ac942_0_202"/>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4"/>
        <p:cNvGrpSpPr/>
        <p:nvPr/>
      </p:nvGrpSpPr>
      <p:grpSpPr>
        <a:xfrm>
          <a:off x="0" y="0"/>
          <a:ext cx="0" cy="0"/>
          <a:chOff x="0" y="0"/>
          <a:chExt cx="0" cy="0"/>
        </a:xfrm>
      </p:grpSpPr>
      <p:sp>
        <p:nvSpPr>
          <p:cNvPr id="85" name="Google Shape;85;gb91f8ac942_0_207"/>
          <p:cNvSpPr txBox="1">
            <a:spLocks noGrp="1"/>
          </p:cNvSpPr>
          <p:nvPr>
            <p:ph type="title"/>
          </p:nvPr>
        </p:nvSpPr>
        <p:spPr>
          <a:xfrm>
            <a:off x="629841" y="457200"/>
            <a:ext cx="29490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 name="Google Shape;86;gb91f8ac942_0_207"/>
          <p:cNvSpPr txBox="1">
            <a:spLocks noGrp="1"/>
          </p:cNvSpPr>
          <p:nvPr>
            <p:ph type="body" idx="1"/>
          </p:nvPr>
        </p:nvSpPr>
        <p:spPr>
          <a:xfrm>
            <a:off x="3887391" y="987425"/>
            <a:ext cx="4629300" cy="4873500"/>
          </a:xfrm>
          <a:prstGeom prst="rect">
            <a:avLst/>
          </a:prstGeom>
          <a:noFill/>
          <a:ln>
            <a:noFill/>
          </a:ln>
        </p:spPr>
        <p:txBody>
          <a:bodyPr spcFirstLastPara="1" wrap="square" lIns="91425" tIns="45700" rIns="91425" bIns="45700" anchor="t" anchorCtr="0">
            <a:no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87" name="Google Shape;87;gb91f8ac942_0_207"/>
          <p:cNvSpPr txBox="1">
            <a:spLocks noGrp="1"/>
          </p:cNvSpPr>
          <p:nvPr>
            <p:ph type="body" idx="2"/>
          </p:nvPr>
        </p:nvSpPr>
        <p:spPr>
          <a:xfrm>
            <a:off x="629841" y="2057400"/>
            <a:ext cx="29490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88" name="Google Shape;88;gb91f8ac942_0_207"/>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9" name="Google Shape;89;gb91f8ac942_0_207"/>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0" name="Google Shape;90;gb91f8ac942_0_207"/>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1"/>
        <p:cNvGrpSpPr/>
        <p:nvPr/>
      </p:nvGrpSpPr>
      <p:grpSpPr>
        <a:xfrm>
          <a:off x="0" y="0"/>
          <a:ext cx="0" cy="0"/>
          <a:chOff x="0" y="0"/>
          <a:chExt cx="0" cy="0"/>
        </a:xfrm>
      </p:grpSpPr>
      <p:sp>
        <p:nvSpPr>
          <p:cNvPr id="92" name="Google Shape;92;gb91f8ac942_0_214"/>
          <p:cNvSpPr txBox="1">
            <a:spLocks noGrp="1"/>
          </p:cNvSpPr>
          <p:nvPr>
            <p:ph type="title"/>
          </p:nvPr>
        </p:nvSpPr>
        <p:spPr>
          <a:xfrm>
            <a:off x="629841" y="457200"/>
            <a:ext cx="29490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3" name="Google Shape;93;gb91f8ac942_0_214"/>
          <p:cNvSpPr>
            <a:spLocks noGrp="1"/>
          </p:cNvSpPr>
          <p:nvPr>
            <p:ph type="pic" idx="2"/>
          </p:nvPr>
        </p:nvSpPr>
        <p:spPr>
          <a:xfrm>
            <a:off x="3887391" y="987425"/>
            <a:ext cx="4629300" cy="487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4" name="Google Shape;94;gb91f8ac942_0_214"/>
          <p:cNvSpPr txBox="1">
            <a:spLocks noGrp="1"/>
          </p:cNvSpPr>
          <p:nvPr>
            <p:ph type="body" idx="1"/>
          </p:nvPr>
        </p:nvSpPr>
        <p:spPr>
          <a:xfrm>
            <a:off x="629841" y="2057400"/>
            <a:ext cx="29490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95" name="Google Shape;95;gb91f8ac942_0_214"/>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6" name="Google Shape;96;gb91f8ac942_0_214"/>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7" name="Google Shape;97;gb91f8ac942_0_214"/>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8"/>
        <p:cNvGrpSpPr/>
        <p:nvPr/>
      </p:nvGrpSpPr>
      <p:grpSpPr>
        <a:xfrm>
          <a:off x="0" y="0"/>
          <a:ext cx="0" cy="0"/>
          <a:chOff x="0" y="0"/>
          <a:chExt cx="0" cy="0"/>
        </a:xfrm>
      </p:grpSpPr>
      <p:sp>
        <p:nvSpPr>
          <p:cNvPr id="99" name="Google Shape;99;gb91f8ac942_0_221"/>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0" name="Google Shape;100;gb91f8ac942_0_221"/>
          <p:cNvSpPr txBox="1">
            <a:spLocks noGrp="1"/>
          </p:cNvSpPr>
          <p:nvPr>
            <p:ph type="body" idx="1"/>
          </p:nvPr>
        </p:nvSpPr>
        <p:spPr>
          <a:xfrm rot="5400000">
            <a:off x="2396400" y="57875"/>
            <a:ext cx="4351200" cy="78867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1" name="Google Shape;101;gb91f8ac942_0_221"/>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2" name="Google Shape;102;gb91f8ac942_0_221"/>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3" name="Google Shape;103;gb91f8ac942_0_221"/>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4"/>
        <p:cNvGrpSpPr/>
        <p:nvPr/>
      </p:nvGrpSpPr>
      <p:grpSpPr>
        <a:xfrm>
          <a:off x="0" y="0"/>
          <a:ext cx="0" cy="0"/>
          <a:chOff x="0" y="0"/>
          <a:chExt cx="0" cy="0"/>
        </a:xfrm>
      </p:grpSpPr>
      <p:sp>
        <p:nvSpPr>
          <p:cNvPr id="105" name="Google Shape;105;gb91f8ac942_0_227"/>
          <p:cNvSpPr txBox="1">
            <a:spLocks noGrp="1"/>
          </p:cNvSpPr>
          <p:nvPr>
            <p:ph type="title"/>
          </p:nvPr>
        </p:nvSpPr>
        <p:spPr>
          <a:xfrm rot="5400000">
            <a:off x="4623600" y="2285275"/>
            <a:ext cx="5811900" cy="19716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6" name="Google Shape;106;gb91f8ac942_0_227"/>
          <p:cNvSpPr txBox="1">
            <a:spLocks noGrp="1"/>
          </p:cNvSpPr>
          <p:nvPr>
            <p:ph type="body" idx="1"/>
          </p:nvPr>
        </p:nvSpPr>
        <p:spPr>
          <a:xfrm rot="5400000">
            <a:off x="623025" y="370675"/>
            <a:ext cx="5811900" cy="58008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7" name="Google Shape;107;gb91f8ac942_0_227"/>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8" name="Google Shape;108;gb91f8ac942_0_227"/>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9" name="Google Shape;109;gb91f8ac942_0_227"/>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7"/>
        <p:cNvGrpSpPr/>
        <p:nvPr/>
      </p:nvGrpSpPr>
      <p:grpSpPr>
        <a:xfrm>
          <a:off x="0" y="0"/>
          <a:ext cx="0" cy="0"/>
          <a:chOff x="0" y="0"/>
          <a:chExt cx="0" cy="0"/>
        </a:xfrm>
      </p:grpSpPr>
      <p:sp>
        <p:nvSpPr>
          <p:cNvPr id="28" name="Google Shape;28;p35"/>
          <p:cNvSpPr txBox="1">
            <a:spLocks noGrp="1"/>
          </p:cNvSpPr>
          <p:nvPr>
            <p:ph type="ctrTitle"/>
          </p:nvPr>
        </p:nvSpPr>
        <p:spPr>
          <a:xfrm>
            <a:off x="364660" y="1395412"/>
            <a:ext cx="8399748" cy="666861"/>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2500" b="1">
                <a:solidFill>
                  <a:srgbClr val="3F3F3F"/>
                </a:solidFill>
                <a:latin typeface="Arial"/>
                <a:ea typeface="Arial"/>
                <a:cs typeface="Arial"/>
                <a:sym typeface="Aria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9" name="Google Shape;29;p35"/>
          <p:cNvSpPr txBox="1">
            <a:spLocks noGrp="1"/>
          </p:cNvSpPr>
          <p:nvPr>
            <p:ph type="body" idx="1"/>
          </p:nvPr>
        </p:nvSpPr>
        <p:spPr>
          <a:xfrm>
            <a:off x="364660" y="2466615"/>
            <a:ext cx="8399748" cy="321131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60"/>
              </a:spcBef>
              <a:spcAft>
                <a:spcPts val="0"/>
              </a:spcAft>
              <a:buClr>
                <a:srgbClr val="3F3F3F"/>
              </a:buClr>
              <a:buSzPts val="1800"/>
              <a:buNone/>
              <a:defRPr sz="1800">
                <a:solidFill>
                  <a:srgbClr val="3F3F3F"/>
                </a:solidFill>
                <a:latin typeface="Arial"/>
                <a:ea typeface="Arial"/>
                <a:cs typeface="Arial"/>
                <a:sym typeface="Aria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0"/>
        <p:cNvGrpSpPr/>
        <p:nvPr/>
      </p:nvGrpSpPr>
      <p:grpSpPr>
        <a:xfrm>
          <a:off x="0" y="0"/>
          <a:ext cx="0" cy="0"/>
          <a:chOff x="0" y="0"/>
          <a:chExt cx="0" cy="0"/>
        </a:xfrm>
      </p:grpSpPr>
      <p:sp>
        <p:nvSpPr>
          <p:cNvPr id="31" name="Google Shape;31;p36"/>
          <p:cNvSpPr txBox="1">
            <a:spLocks noGrp="1"/>
          </p:cNvSpPr>
          <p:nvPr>
            <p:ph type="ctrTitle"/>
          </p:nvPr>
        </p:nvSpPr>
        <p:spPr>
          <a:xfrm>
            <a:off x="364660" y="1395412"/>
            <a:ext cx="8399748" cy="666861"/>
          </a:xfrm>
          <a:prstGeom prst="rect">
            <a:avLst/>
          </a:prstGeom>
          <a:noFill/>
          <a:ln>
            <a:noFill/>
          </a:ln>
        </p:spPr>
        <p:txBody>
          <a:bodyPr spcFirstLastPara="1" wrap="square" lIns="0" tIns="45700" rIns="91425" bIns="45700" anchor="ctr" anchorCtr="0">
            <a:normAutofit/>
          </a:bodyPr>
          <a:lstStyle>
            <a:lvl1pPr lvl="0" algn="l">
              <a:lnSpc>
                <a:spcPct val="100000"/>
              </a:lnSpc>
              <a:spcBef>
                <a:spcPts val="0"/>
              </a:spcBef>
              <a:spcAft>
                <a:spcPts val="0"/>
              </a:spcAft>
              <a:buSzPts val="1400"/>
              <a:buNone/>
              <a:defRPr sz="2500" b="1" i="0">
                <a:solidFill>
                  <a:srgbClr val="3F3F3F"/>
                </a:solidFill>
                <a:latin typeface="Arial"/>
                <a:ea typeface="Arial"/>
                <a:cs typeface="Arial"/>
                <a:sym typeface="Aria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36"/>
          <p:cNvSpPr txBox="1">
            <a:spLocks noGrp="1"/>
          </p:cNvSpPr>
          <p:nvPr>
            <p:ph type="body" idx="1"/>
          </p:nvPr>
        </p:nvSpPr>
        <p:spPr>
          <a:xfrm>
            <a:off x="364660" y="2466615"/>
            <a:ext cx="4029486" cy="324527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00"/>
              </a:spcBef>
              <a:spcAft>
                <a:spcPts val="0"/>
              </a:spcAft>
              <a:buClr>
                <a:srgbClr val="3F3F3F"/>
              </a:buClr>
              <a:buSzPts val="1800"/>
              <a:buNone/>
              <a:defRPr sz="1800">
                <a:solidFill>
                  <a:srgbClr val="3F3F3F"/>
                </a:solidFill>
                <a:latin typeface="Arial"/>
                <a:ea typeface="Arial"/>
                <a:cs typeface="Arial"/>
                <a:sym typeface="Aria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3" name="Google Shape;33;p36"/>
          <p:cNvSpPr>
            <a:spLocks noGrp="1"/>
          </p:cNvSpPr>
          <p:nvPr>
            <p:ph type="pic" idx="2"/>
          </p:nvPr>
        </p:nvSpPr>
        <p:spPr>
          <a:xfrm>
            <a:off x="4577518" y="2466615"/>
            <a:ext cx="4186890" cy="3245272"/>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3F3F3F"/>
              </a:buClr>
              <a:buSzPts val="1800"/>
              <a:buFont typeface="Arial"/>
              <a:buNone/>
              <a:defRPr sz="1800" b="0" i="0" u="none" strike="noStrike" cap="none">
                <a:solidFill>
                  <a:srgbClr val="3F3F3F"/>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
        <p:cNvGrpSpPr/>
        <p:nvPr/>
      </p:nvGrpSpPr>
      <p:grpSpPr>
        <a:xfrm>
          <a:off x="0" y="0"/>
          <a:ext cx="0" cy="0"/>
          <a:chOff x="0" y="0"/>
          <a:chExt cx="0" cy="0"/>
        </a:xfrm>
      </p:grpSpPr>
      <p:sp>
        <p:nvSpPr>
          <p:cNvPr id="42" name="Google Shape;42;gb91f8ac942_0_164"/>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 name="Google Shape;43;gb91f8ac942_0_164"/>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4" name="Google Shape;44;gb91f8ac942_0_164"/>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5"/>
        <p:cNvGrpSpPr/>
        <p:nvPr/>
      </p:nvGrpSpPr>
      <p:grpSpPr>
        <a:xfrm>
          <a:off x="0" y="0"/>
          <a:ext cx="0" cy="0"/>
          <a:chOff x="0" y="0"/>
          <a:chExt cx="0" cy="0"/>
        </a:xfrm>
      </p:grpSpPr>
      <p:sp>
        <p:nvSpPr>
          <p:cNvPr id="46" name="Google Shape;46;gb91f8ac942_0_168"/>
          <p:cNvSpPr txBox="1">
            <a:spLocks noGrp="1"/>
          </p:cNvSpPr>
          <p:nvPr>
            <p:ph type="ctrTitle"/>
          </p:nvPr>
        </p:nvSpPr>
        <p:spPr>
          <a:xfrm>
            <a:off x="1143000" y="1122363"/>
            <a:ext cx="6858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 name="Google Shape;47;gb91f8ac942_0_168"/>
          <p:cNvSpPr txBox="1">
            <a:spLocks noGrp="1"/>
          </p:cNvSpPr>
          <p:nvPr>
            <p:ph type="subTitle" idx="1"/>
          </p:nvPr>
        </p:nvSpPr>
        <p:spPr>
          <a:xfrm>
            <a:off x="1143000" y="3602038"/>
            <a:ext cx="6858000" cy="16557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48" name="Google Shape;48;gb91f8ac942_0_168"/>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9" name="Google Shape;49;gb91f8ac942_0_168"/>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0" name="Google Shape;50;gb91f8ac942_0_168"/>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1"/>
        <p:cNvGrpSpPr/>
        <p:nvPr/>
      </p:nvGrpSpPr>
      <p:grpSpPr>
        <a:xfrm>
          <a:off x="0" y="0"/>
          <a:ext cx="0" cy="0"/>
          <a:chOff x="0" y="0"/>
          <a:chExt cx="0" cy="0"/>
        </a:xfrm>
      </p:grpSpPr>
      <p:sp>
        <p:nvSpPr>
          <p:cNvPr id="52" name="Google Shape;52;gb91f8ac942_0_174"/>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 name="Google Shape;53;gb91f8ac942_0_174"/>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4" name="Google Shape;54;gb91f8ac942_0_174"/>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 name="Google Shape;55;gb91f8ac942_0_174"/>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 name="Google Shape;56;gb91f8ac942_0_174"/>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7"/>
        <p:cNvGrpSpPr/>
        <p:nvPr/>
      </p:nvGrpSpPr>
      <p:grpSpPr>
        <a:xfrm>
          <a:off x="0" y="0"/>
          <a:ext cx="0" cy="0"/>
          <a:chOff x="0" y="0"/>
          <a:chExt cx="0" cy="0"/>
        </a:xfrm>
      </p:grpSpPr>
      <p:sp>
        <p:nvSpPr>
          <p:cNvPr id="58" name="Google Shape;58;gb91f8ac942_0_180"/>
          <p:cNvSpPr txBox="1">
            <a:spLocks noGrp="1"/>
          </p:cNvSpPr>
          <p:nvPr>
            <p:ph type="title"/>
          </p:nvPr>
        </p:nvSpPr>
        <p:spPr>
          <a:xfrm>
            <a:off x="623888" y="1709738"/>
            <a:ext cx="7886700" cy="2852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 name="Google Shape;59;gb91f8ac942_0_180"/>
          <p:cNvSpPr txBox="1">
            <a:spLocks noGrp="1"/>
          </p:cNvSpPr>
          <p:nvPr>
            <p:ph type="body" idx="1"/>
          </p:nvPr>
        </p:nvSpPr>
        <p:spPr>
          <a:xfrm>
            <a:off x="623888" y="4589463"/>
            <a:ext cx="7886700" cy="15003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0" name="Google Shape;60;gb91f8ac942_0_180"/>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1" name="Google Shape;61;gb91f8ac942_0_180"/>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2" name="Google Shape;62;gb91f8ac942_0_180"/>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3"/>
        <p:cNvGrpSpPr/>
        <p:nvPr/>
      </p:nvGrpSpPr>
      <p:grpSpPr>
        <a:xfrm>
          <a:off x="0" y="0"/>
          <a:ext cx="0" cy="0"/>
          <a:chOff x="0" y="0"/>
          <a:chExt cx="0" cy="0"/>
        </a:xfrm>
      </p:grpSpPr>
      <p:sp>
        <p:nvSpPr>
          <p:cNvPr id="64" name="Google Shape;64;gb91f8ac942_0_186"/>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 name="Google Shape;65;gb91f8ac942_0_186"/>
          <p:cNvSpPr txBox="1">
            <a:spLocks noGrp="1"/>
          </p:cNvSpPr>
          <p:nvPr>
            <p:ph type="body" idx="1"/>
          </p:nvPr>
        </p:nvSpPr>
        <p:spPr>
          <a:xfrm>
            <a:off x="628650" y="1825625"/>
            <a:ext cx="38862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6" name="Google Shape;66;gb91f8ac942_0_186"/>
          <p:cNvSpPr txBox="1">
            <a:spLocks noGrp="1"/>
          </p:cNvSpPr>
          <p:nvPr>
            <p:ph type="body" idx="2"/>
          </p:nvPr>
        </p:nvSpPr>
        <p:spPr>
          <a:xfrm>
            <a:off x="4629150" y="1825625"/>
            <a:ext cx="38862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7" name="Google Shape;67;gb91f8ac942_0_186"/>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8" name="Google Shape;68;gb91f8ac942_0_186"/>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9" name="Google Shape;69;gb91f8ac942_0_186"/>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2"/>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1" name="Google Shape;11;p32"/>
          <p:cNvSpPr txBox="1">
            <a:spLocks noGrp="1"/>
          </p:cNvSpPr>
          <p:nvPr>
            <p:ph type="title"/>
          </p:nvPr>
        </p:nvSpPr>
        <p:spPr>
          <a:xfrm>
            <a:off x="357188" y="1820863"/>
            <a:ext cx="8418512"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rgbClr val="000000"/>
              </a:buClr>
              <a:buSzPts val="1400"/>
              <a:buFont typeface="Arial"/>
              <a:buNone/>
              <a:defRPr sz="3500" b="0" i="0" u="none" strike="noStrike" cap="none">
                <a:solidFill>
                  <a:srgbClr val="40404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3500" b="0" i="0" u="none" strike="noStrike" cap="none">
                <a:solidFill>
                  <a:srgbClr val="40404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3500" b="0" i="0" u="none" strike="noStrike" cap="none">
                <a:solidFill>
                  <a:srgbClr val="40404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3500" b="0" i="0" u="none" strike="noStrike" cap="none">
                <a:solidFill>
                  <a:srgbClr val="40404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3500" b="0" i="0" u="none" strike="noStrike" cap="none">
                <a:solidFill>
                  <a:srgbClr val="40404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3500" b="0" i="0" u="none" strike="noStrike" cap="none">
                <a:solidFill>
                  <a:srgbClr val="40404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3500" b="0" i="0" u="none" strike="noStrike" cap="none">
                <a:solidFill>
                  <a:srgbClr val="40404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3500" b="0" i="0" u="none" strike="noStrike" cap="none">
                <a:solidFill>
                  <a:srgbClr val="40404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3500" b="0" i="0" u="none" strike="noStrike" cap="none">
                <a:solidFill>
                  <a:srgbClr val="404040"/>
                </a:solidFill>
                <a:latin typeface="Arial"/>
                <a:ea typeface="Arial"/>
                <a:cs typeface="Arial"/>
                <a:sym typeface="Arial"/>
              </a:defRPr>
            </a:lvl9pPr>
          </a:lstStyle>
          <a:p>
            <a:endParaRPr/>
          </a:p>
        </p:txBody>
      </p:sp>
      <p:sp>
        <p:nvSpPr>
          <p:cNvPr id="12" name="Google Shape;12;p32"/>
          <p:cNvSpPr txBox="1">
            <a:spLocks noGrp="1"/>
          </p:cNvSpPr>
          <p:nvPr>
            <p:ph type="body" idx="1"/>
          </p:nvPr>
        </p:nvSpPr>
        <p:spPr>
          <a:xfrm>
            <a:off x="357188" y="2963863"/>
            <a:ext cx="8418512" cy="496887"/>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360"/>
              </a:spcBef>
              <a:spcAft>
                <a:spcPts val="0"/>
              </a:spcAft>
              <a:buClr>
                <a:srgbClr val="000000"/>
              </a:buClr>
              <a:buSzPts val="1400"/>
              <a:buFont typeface="Arial"/>
              <a:buNone/>
              <a:defRPr sz="1800" b="0" i="0" u="none" strike="noStrike" cap="none">
                <a:solidFill>
                  <a:srgbClr val="404040"/>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
        <p:cNvGrpSpPr/>
        <p:nvPr/>
      </p:nvGrpSpPr>
      <p:grpSpPr>
        <a:xfrm>
          <a:off x="0" y="0"/>
          <a:ext cx="0" cy="0"/>
          <a:chOff x="0" y="0"/>
          <a:chExt cx="0" cy="0"/>
        </a:xfrm>
      </p:grpSpPr>
      <p:sp>
        <p:nvSpPr>
          <p:cNvPr id="17" name="Google Shape;17;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8" name="Google Shape;18;p3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 name="Google Shape;19;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
        <p:cNvGrpSpPr/>
        <p:nvPr/>
      </p:nvGrpSpPr>
      <p:grpSpPr>
        <a:xfrm>
          <a:off x="0" y="0"/>
          <a:ext cx="0" cy="0"/>
          <a:chOff x="0" y="0"/>
          <a:chExt cx="0" cy="0"/>
        </a:xfrm>
      </p:grpSpPr>
      <p:sp>
        <p:nvSpPr>
          <p:cNvPr id="36" name="Google Shape;36;gb91f8ac942_0_158"/>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7" name="Google Shape;37;gb91f8ac942_0_158"/>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gb91f8ac942_0_158"/>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gb91f8ac942_0_158"/>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gb91f8ac942_0_158"/>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hyperlink" Target="https://twitter.com/CareerEnt" TargetMode="External"/><Relationship Id="rId4" Type="http://schemas.openxmlformats.org/officeDocument/2006/relationships/hyperlink" Target="https://twitter.com/LEANEastLondo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
          <p:cNvSpPr txBox="1">
            <a:spLocks noGrp="1"/>
          </p:cNvSpPr>
          <p:nvPr>
            <p:ph type="title"/>
          </p:nvPr>
        </p:nvSpPr>
        <p:spPr>
          <a:xfrm>
            <a:off x="248797" y="1460013"/>
            <a:ext cx="8635289" cy="14605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sz="2800" b="1" dirty="0">
                <a:solidFill>
                  <a:srgbClr val="3F3F3F"/>
                </a:solidFill>
              </a:rPr>
              <a:t>London Enterprise Adviser Network</a:t>
            </a:r>
            <a:br>
              <a:rPr lang="en-GB" sz="2800" b="1" dirty="0">
                <a:solidFill>
                  <a:srgbClr val="3F3F3F"/>
                </a:solidFill>
              </a:rPr>
            </a:br>
            <a:br>
              <a:rPr lang="en-GB" sz="2800" b="1" dirty="0">
                <a:solidFill>
                  <a:srgbClr val="3F3F3F"/>
                </a:solidFill>
              </a:rPr>
            </a:br>
            <a:r>
              <a:rPr lang="en-GB" sz="2800" b="1" dirty="0">
                <a:solidFill>
                  <a:srgbClr val="3F3F3F"/>
                </a:solidFill>
              </a:rPr>
              <a:t>EA CPD - How to plan an activity</a:t>
            </a:r>
            <a:endParaRPr sz="2800" b="1" dirty="0">
              <a:solidFill>
                <a:srgbClr val="31859B"/>
              </a:solidFill>
            </a:endParaRPr>
          </a:p>
        </p:txBody>
      </p:sp>
      <p:pic>
        <p:nvPicPr>
          <p:cNvPr id="116" name="Google Shape;116;p1" descr="Image result for twitter transparent logo"/>
          <p:cNvPicPr preferRelativeResize="0"/>
          <p:nvPr/>
        </p:nvPicPr>
        <p:blipFill rotWithShape="1">
          <a:blip r:embed="rId3">
            <a:alphaModFix/>
          </a:blip>
          <a:srcRect/>
          <a:stretch/>
        </p:blipFill>
        <p:spPr>
          <a:xfrm>
            <a:off x="2069793" y="3916517"/>
            <a:ext cx="457200" cy="371475"/>
          </a:xfrm>
          <a:prstGeom prst="rect">
            <a:avLst/>
          </a:prstGeom>
          <a:noFill/>
          <a:ln>
            <a:noFill/>
          </a:ln>
        </p:spPr>
      </p:pic>
      <p:sp>
        <p:nvSpPr>
          <p:cNvPr id="118" name="Google Shape;118;p1"/>
          <p:cNvSpPr txBox="1"/>
          <p:nvPr/>
        </p:nvSpPr>
        <p:spPr>
          <a:xfrm>
            <a:off x="357186" y="3262971"/>
            <a:ext cx="8418513" cy="49688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GB" sz="2200" b="1">
                <a:solidFill>
                  <a:srgbClr val="3F3F3F"/>
                </a:solidFill>
              </a:rPr>
              <a:t>Tuesday 23rd February</a:t>
            </a:r>
            <a:r>
              <a:rPr lang="en-GB" sz="2200" b="1" i="0" u="none" strike="noStrike" cap="none">
                <a:solidFill>
                  <a:srgbClr val="3F3F3F"/>
                </a:solidFill>
                <a:latin typeface="Arial"/>
                <a:ea typeface="Arial"/>
                <a:cs typeface="Arial"/>
                <a:sym typeface="Arial"/>
              </a:rPr>
              <a:t> 2021</a:t>
            </a:r>
            <a:endParaRPr sz="2200" b="1" i="0" u="none" strike="noStrike" cap="none">
              <a:solidFill>
                <a:srgbClr val="3F3F3F"/>
              </a:solidFill>
              <a:latin typeface="Arial"/>
              <a:ea typeface="Arial"/>
              <a:cs typeface="Arial"/>
              <a:sym typeface="Arial"/>
            </a:endParaRPr>
          </a:p>
        </p:txBody>
      </p:sp>
      <p:pic>
        <p:nvPicPr>
          <p:cNvPr id="2" name="Picture 1" descr="Logo&#10;&#10;Description automatically generated">
            <a:extLst>
              <a:ext uri="{FF2B5EF4-FFF2-40B4-BE49-F238E27FC236}">
                <a16:creationId xmlns:a16="http://schemas.microsoft.com/office/drawing/2014/main" id="{BDABFD48-226D-EEF6-1631-F3E587EC5ED5}"/>
              </a:ext>
            </a:extLst>
          </p:cNvPr>
          <p:cNvPicPr>
            <a:picLocks noChangeAspect="1"/>
          </p:cNvPicPr>
          <p:nvPr/>
        </p:nvPicPr>
        <p:blipFill>
          <a:blip r:embed="rId4"/>
          <a:stretch>
            <a:fillRect/>
          </a:stretch>
        </p:blipFill>
        <p:spPr>
          <a:xfrm>
            <a:off x="0" y="66840"/>
            <a:ext cx="2286000" cy="913626"/>
          </a:xfrm>
          <a:prstGeom prst="rect">
            <a:avLst/>
          </a:prstGeom>
        </p:spPr>
      </p:pic>
      <p:pic>
        <p:nvPicPr>
          <p:cNvPr id="3" name="Picture 2" descr="Logo, company name&#10;&#10;Description automatically generated">
            <a:extLst>
              <a:ext uri="{FF2B5EF4-FFF2-40B4-BE49-F238E27FC236}">
                <a16:creationId xmlns:a16="http://schemas.microsoft.com/office/drawing/2014/main" id="{236B11F1-3152-4939-6E94-6660432D3A27}"/>
              </a:ext>
            </a:extLst>
          </p:cNvPr>
          <p:cNvPicPr>
            <a:picLocks noChangeAspect="1"/>
          </p:cNvPicPr>
          <p:nvPr/>
        </p:nvPicPr>
        <p:blipFill>
          <a:blip r:embed="rId5"/>
          <a:stretch>
            <a:fillRect/>
          </a:stretch>
        </p:blipFill>
        <p:spPr>
          <a:xfrm>
            <a:off x="7013358" y="5631"/>
            <a:ext cx="2014887" cy="1007444"/>
          </a:xfrm>
          <a:prstGeom prst="rect">
            <a:avLst/>
          </a:prstGeom>
        </p:spPr>
      </p:pic>
      <p:sp>
        <p:nvSpPr>
          <p:cNvPr id="4" name="Google Shape;80;p1">
            <a:extLst>
              <a:ext uri="{FF2B5EF4-FFF2-40B4-BE49-F238E27FC236}">
                <a16:creationId xmlns:a16="http://schemas.microsoft.com/office/drawing/2014/main" id="{9AEA8402-2EFE-0E20-6D0C-8D656D26DAC5}"/>
              </a:ext>
            </a:extLst>
          </p:cNvPr>
          <p:cNvSpPr/>
          <p:nvPr/>
        </p:nvSpPr>
        <p:spPr>
          <a:xfrm>
            <a:off x="2069793" y="3918701"/>
            <a:ext cx="6195900"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dirty="0">
                <a:solidFill>
                  <a:srgbClr val="3F3F3F"/>
                </a:solidFill>
              </a:rPr>
              <a:t>@CareersHubEast @Local_London1 @</a:t>
            </a:r>
            <a:r>
              <a:rPr lang="en-GB" sz="1800" b="0" i="0" u="none" strike="noStrike" cap="none" dirty="0">
                <a:solidFill>
                  <a:srgbClr val="3F3F3F"/>
                </a:solidFill>
                <a:latin typeface="Arial"/>
                <a:ea typeface="Arial"/>
                <a:cs typeface="Arial"/>
                <a:sym typeface="Arial"/>
              </a:rPr>
              <a:t>CareerEnt </a:t>
            </a:r>
            <a:endParaRPr sz="1800" b="0" i="0" u="none" strike="noStrike" cap="none" dirty="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b91f8ac942_0_130"/>
          <p:cNvSpPr/>
          <p:nvPr/>
        </p:nvSpPr>
        <p:spPr>
          <a:xfrm>
            <a:off x="-7918" y="1884241"/>
            <a:ext cx="9145500" cy="4964100"/>
          </a:xfrm>
          <a:prstGeom prst="rect">
            <a:avLst/>
          </a:prstGeom>
          <a:solidFill>
            <a:srgbClr val="EC6D51">
              <a:alpha val="776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49">
              <a:solidFill>
                <a:schemeClr val="lt1"/>
              </a:solidFill>
              <a:latin typeface="Calibri"/>
              <a:ea typeface="Calibri"/>
              <a:cs typeface="Calibri"/>
              <a:sym typeface="Calibri"/>
            </a:endParaRPr>
          </a:p>
        </p:txBody>
      </p:sp>
      <p:sp>
        <p:nvSpPr>
          <p:cNvPr id="190" name="Google Shape;190;gb91f8ac942_0_130"/>
          <p:cNvSpPr/>
          <p:nvPr/>
        </p:nvSpPr>
        <p:spPr>
          <a:xfrm>
            <a:off x="-7918" y="9520"/>
            <a:ext cx="9145500" cy="1878600"/>
          </a:xfrm>
          <a:prstGeom prst="rect">
            <a:avLst/>
          </a:prstGeom>
          <a:solidFill>
            <a:srgbClr val="EC6D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49">
              <a:solidFill>
                <a:schemeClr val="lt1"/>
              </a:solidFill>
              <a:latin typeface="Calibri"/>
              <a:ea typeface="Calibri"/>
              <a:cs typeface="Calibri"/>
              <a:sym typeface="Calibri"/>
            </a:endParaRPr>
          </a:p>
        </p:txBody>
      </p:sp>
      <p:pic>
        <p:nvPicPr>
          <p:cNvPr id="191" name="Google Shape;191;gb91f8ac942_0_130"/>
          <p:cNvPicPr preferRelativeResize="0"/>
          <p:nvPr/>
        </p:nvPicPr>
        <p:blipFill rotWithShape="1">
          <a:blip r:embed="rId3">
            <a:alphaModFix/>
          </a:blip>
          <a:srcRect/>
          <a:stretch/>
        </p:blipFill>
        <p:spPr>
          <a:xfrm>
            <a:off x="409153" y="607179"/>
            <a:ext cx="642045" cy="642045"/>
          </a:xfrm>
          <a:prstGeom prst="rect">
            <a:avLst/>
          </a:prstGeom>
          <a:noFill/>
          <a:ln>
            <a:noFill/>
          </a:ln>
        </p:spPr>
      </p:pic>
      <p:sp>
        <p:nvSpPr>
          <p:cNvPr id="192" name="Google Shape;192;gb91f8ac942_0_130"/>
          <p:cNvSpPr txBox="1"/>
          <p:nvPr/>
        </p:nvSpPr>
        <p:spPr>
          <a:xfrm>
            <a:off x="1300874" y="762225"/>
            <a:ext cx="7234800" cy="528300"/>
          </a:xfrm>
          <a:prstGeom prst="rect">
            <a:avLst/>
          </a:prstGeom>
          <a:noFill/>
          <a:ln>
            <a:noFill/>
          </a:ln>
        </p:spPr>
        <p:txBody>
          <a:bodyPr spcFirstLastPara="1" wrap="square" lIns="0" tIns="9500" rIns="0" bIns="0" anchor="t" anchorCtr="0">
            <a:noAutofit/>
          </a:bodyPr>
          <a:lstStyle/>
          <a:p>
            <a:pPr marL="9512" marR="0" lvl="0" indent="0" algn="l" rtl="0">
              <a:spcBef>
                <a:spcPts val="0"/>
              </a:spcBef>
              <a:spcAft>
                <a:spcPts val="0"/>
              </a:spcAft>
              <a:buNone/>
            </a:pPr>
            <a:r>
              <a:rPr lang="en-GB" sz="3371" b="1">
                <a:solidFill>
                  <a:schemeClr val="lt1"/>
                </a:solidFill>
                <a:latin typeface="Lato"/>
                <a:ea typeface="Lato"/>
                <a:cs typeface="Lato"/>
                <a:sym typeface="Lato"/>
              </a:rPr>
              <a:t>Delivery on the day - activity format cycle </a:t>
            </a:r>
            <a:endParaRPr sz="3371" b="1">
              <a:solidFill>
                <a:schemeClr val="lt1"/>
              </a:solidFill>
              <a:latin typeface="Lato"/>
              <a:ea typeface="Lato"/>
              <a:cs typeface="Lato"/>
              <a:sym typeface="Lato"/>
            </a:endParaRPr>
          </a:p>
        </p:txBody>
      </p:sp>
      <p:sp>
        <p:nvSpPr>
          <p:cNvPr id="193" name="Google Shape;193;gb91f8ac942_0_130"/>
          <p:cNvSpPr/>
          <p:nvPr/>
        </p:nvSpPr>
        <p:spPr>
          <a:xfrm>
            <a:off x="922800" y="2199325"/>
            <a:ext cx="3692100" cy="4413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598" b="1">
                <a:solidFill>
                  <a:schemeClr val="lt1"/>
                </a:solidFill>
                <a:latin typeface="Lato"/>
                <a:ea typeface="Lato"/>
                <a:cs typeface="Lato"/>
                <a:sym typeface="Lato"/>
              </a:rPr>
              <a:t>Log on 15 minutes beforehand to make sure there are no tech issues</a:t>
            </a:r>
            <a:endParaRPr sz="1200"/>
          </a:p>
          <a:p>
            <a:pPr marL="0" marR="0" lvl="0" indent="0" algn="l" rtl="0">
              <a:spcBef>
                <a:spcPts val="0"/>
              </a:spcBef>
              <a:spcAft>
                <a:spcPts val="0"/>
              </a:spcAft>
              <a:buNone/>
            </a:pPr>
            <a:endParaRPr sz="1600" b="1">
              <a:solidFill>
                <a:schemeClr val="lt1"/>
              </a:solidFill>
              <a:latin typeface="Lato"/>
              <a:ea typeface="Lato"/>
              <a:cs typeface="Lato"/>
              <a:sym typeface="Lato"/>
            </a:endParaRPr>
          </a:p>
          <a:p>
            <a:pPr marL="0" marR="0" lvl="0" indent="0" algn="l" rtl="0">
              <a:spcBef>
                <a:spcPts val="0"/>
              </a:spcBef>
              <a:spcAft>
                <a:spcPts val="0"/>
              </a:spcAft>
              <a:buNone/>
            </a:pPr>
            <a:r>
              <a:rPr lang="en-GB" sz="1600" b="1">
                <a:solidFill>
                  <a:schemeClr val="lt1"/>
                </a:solidFill>
                <a:latin typeface="Lato"/>
                <a:ea typeface="Lato"/>
                <a:cs typeface="Lato"/>
                <a:sym typeface="Lato"/>
              </a:rPr>
              <a:t>Have any slides, resources, sound ready </a:t>
            </a:r>
            <a:endParaRPr sz="1600" b="1">
              <a:solidFill>
                <a:schemeClr val="lt1"/>
              </a:solidFill>
              <a:latin typeface="Lato"/>
              <a:ea typeface="Lato"/>
              <a:cs typeface="Lato"/>
              <a:sym typeface="Lato"/>
            </a:endParaRPr>
          </a:p>
          <a:p>
            <a:pPr marL="0" marR="0" lvl="0" indent="0" algn="l" rtl="0">
              <a:spcBef>
                <a:spcPts val="0"/>
              </a:spcBef>
              <a:spcAft>
                <a:spcPts val="0"/>
              </a:spcAft>
              <a:buNone/>
            </a:pPr>
            <a:endParaRPr sz="1600" b="1">
              <a:solidFill>
                <a:schemeClr val="lt1"/>
              </a:solidFill>
              <a:latin typeface="Lato"/>
              <a:ea typeface="Lato"/>
              <a:cs typeface="Lato"/>
              <a:sym typeface="Lato"/>
            </a:endParaRPr>
          </a:p>
          <a:p>
            <a:pPr marL="0" lvl="0" indent="0" algn="l" rtl="0">
              <a:spcBef>
                <a:spcPts val="0"/>
              </a:spcBef>
              <a:spcAft>
                <a:spcPts val="0"/>
              </a:spcAft>
              <a:buNone/>
            </a:pPr>
            <a:r>
              <a:rPr lang="en-GB" sz="1600" b="1">
                <a:solidFill>
                  <a:schemeClr val="lt1"/>
                </a:solidFill>
                <a:latin typeface="Lato"/>
                <a:ea typeface="Lato"/>
                <a:cs typeface="Lato"/>
                <a:sym typeface="Lato"/>
              </a:rPr>
              <a:t>Housekeeping rules</a:t>
            </a:r>
            <a:endParaRPr sz="1600" b="1">
              <a:solidFill>
                <a:schemeClr val="lt1"/>
              </a:solidFill>
              <a:latin typeface="Lato"/>
              <a:ea typeface="Lato"/>
              <a:cs typeface="Lato"/>
              <a:sym typeface="Lato"/>
            </a:endParaRPr>
          </a:p>
          <a:p>
            <a:pPr marL="0" lvl="0" indent="0" algn="l" rtl="0">
              <a:spcBef>
                <a:spcPts val="0"/>
              </a:spcBef>
              <a:spcAft>
                <a:spcPts val="0"/>
              </a:spcAft>
              <a:buNone/>
            </a:pPr>
            <a:endParaRPr sz="1600" b="1">
              <a:solidFill>
                <a:schemeClr val="lt1"/>
              </a:solidFill>
              <a:latin typeface="Lato"/>
              <a:ea typeface="Lato"/>
              <a:cs typeface="Lato"/>
              <a:sym typeface="Lato"/>
            </a:endParaRPr>
          </a:p>
          <a:p>
            <a:pPr marL="0" marR="0" lvl="0" indent="0" algn="l" rtl="0">
              <a:spcBef>
                <a:spcPts val="0"/>
              </a:spcBef>
              <a:spcAft>
                <a:spcPts val="0"/>
              </a:spcAft>
              <a:buNone/>
            </a:pPr>
            <a:r>
              <a:rPr lang="en-GB" sz="1600" b="1">
                <a:solidFill>
                  <a:schemeClr val="lt1"/>
                </a:solidFill>
                <a:latin typeface="Lato"/>
                <a:ea typeface="Lato"/>
                <a:cs typeface="Lato"/>
                <a:sym typeface="Lato"/>
              </a:rPr>
              <a:t>Clearly state the Learning Objectives  of the activity and expectations from students </a:t>
            </a:r>
            <a:endParaRPr sz="1200"/>
          </a:p>
          <a:p>
            <a:pPr marL="0" marR="0" lvl="0" indent="0" algn="l" rtl="0">
              <a:spcBef>
                <a:spcPts val="0"/>
              </a:spcBef>
              <a:spcAft>
                <a:spcPts val="0"/>
              </a:spcAft>
              <a:buNone/>
            </a:pPr>
            <a:endParaRPr sz="1600" b="1">
              <a:solidFill>
                <a:schemeClr val="lt1"/>
              </a:solidFill>
              <a:latin typeface="Lato"/>
              <a:ea typeface="Lato"/>
              <a:cs typeface="Lato"/>
              <a:sym typeface="Lato"/>
            </a:endParaRPr>
          </a:p>
          <a:p>
            <a:pPr marL="0" lvl="0" indent="0" algn="l" rtl="0">
              <a:spcBef>
                <a:spcPts val="0"/>
              </a:spcBef>
              <a:spcAft>
                <a:spcPts val="0"/>
              </a:spcAft>
              <a:buNone/>
            </a:pPr>
            <a:r>
              <a:rPr lang="en-GB" sz="1600" b="1">
                <a:solidFill>
                  <a:schemeClr val="lt1"/>
                </a:solidFill>
                <a:latin typeface="Lato"/>
                <a:ea typeface="Lato"/>
                <a:cs typeface="Lato"/>
                <a:sym typeface="Lato"/>
              </a:rPr>
              <a:t>Gather evidence to inform the evaluation from all participants/</a:t>
            </a:r>
            <a:endParaRPr sz="1600" b="1">
              <a:solidFill>
                <a:schemeClr val="lt1"/>
              </a:solidFill>
              <a:latin typeface="Lato"/>
              <a:ea typeface="Lato"/>
              <a:cs typeface="Lato"/>
              <a:sym typeface="Lato"/>
            </a:endParaRPr>
          </a:p>
          <a:p>
            <a:pPr marL="0" lvl="0" indent="0" algn="l" rtl="0">
              <a:spcBef>
                <a:spcPts val="0"/>
              </a:spcBef>
              <a:spcAft>
                <a:spcPts val="0"/>
              </a:spcAft>
              <a:buClr>
                <a:schemeClr val="dk1"/>
              </a:buClr>
              <a:buFont typeface="Arial"/>
              <a:buNone/>
            </a:pPr>
            <a:r>
              <a:rPr lang="en-GB" sz="1600" b="1">
                <a:solidFill>
                  <a:schemeClr val="lt1"/>
                </a:solidFill>
                <a:latin typeface="Lato"/>
                <a:ea typeface="Lato"/>
                <a:cs typeface="Lato"/>
                <a:sym typeface="Lato"/>
              </a:rPr>
              <a:t>Collect feedback on the day </a:t>
            </a:r>
            <a:endParaRPr sz="1600" b="1">
              <a:solidFill>
                <a:schemeClr val="lt1"/>
              </a:solidFill>
              <a:latin typeface="Lato"/>
              <a:ea typeface="Lato"/>
              <a:cs typeface="Lato"/>
              <a:sym typeface="Lato"/>
            </a:endParaRPr>
          </a:p>
          <a:p>
            <a:pPr marL="0" marR="0" lvl="0" indent="0" algn="l" rtl="0">
              <a:spcBef>
                <a:spcPts val="0"/>
              </a:spcBef>
              <a:spcAft>
                <a:spcPts val="0"/>
              </a:spcAft>
              <a:buNone/>
            </a:pPr>
            <a:endParaRPr sz="1800" b="1">
              <a:solidFill>
                <a:schemeClr val="lt1"/>
              </a:solidFill>
              <a:latin typeface="Lato"/>
              <a:ea typeface="Lato"/>
              <a:cs typeface="Lato"/>
              <a:sym typeface="Lato"/>
            </a:endParaRPr>
          </a:p>
          <a:p>
            <a:pPr marL="0" marR="0" lvl="0" indent="0" algn="l" rtl="0">
              <a:spcBef>
                <a:spcPts val="0"/>
              </a:spcBef>
              <a:spcAft>
                <a:spcPts val="0"/>
              </a:spcAft>
              <a:buNone/>
            </a:pPr>
            <a:endParaRPr sz="1800" b="1">
              <a:solidFill>
                <a:schemeClr val="lt1"/>
              </a:solidFill>
              <a:latin typeface="Lato"/>
              <a:ea typeface="Lato"/>
              <a:cs typeface="Lato"/>
              <a:sym typeface="Lato"/>
            </a:endParaRPr>
          </a:p>
          <a:p>
            <a:pPr marL="0" marR="0" lvl="0" indent="0" algn="l" rtl="0">
              <a:spcBef>
                <a:spcPts val="0"/>
              </a:spcBef>
              <a:spcAft>
                <a:spcPts val="0"/>
              </a:spcAft>
              <a:buNone/>
            </a:pPr>
            <a:endParaRPr sz="1800" b="1">
              <a:solidFill>
                <a:schemeClr val="lt1"/>
              </a:solidFill>
              <a:latin typeface="Lato"/>
              <a:ea typeface="Lato"/>
              <a:cs typeface="Lato"/>
              <a:sym typeface="Lato"/>
            </a:endParaRPr>
          </a:p>
          <a:p>
            <a:pPr marL="0" marR="0" lvl="0" indent="0" algn="l" rtl="0">
              <a:spcBef>
                <a:spcPts val="0"/>
              </a:spcBef>
              <a:spcAft>
                <a:spcPts val="0"/>
              </a:spcAft>
              <a:buNone/>
            </a:pPr>
            <a:endParaRPr sz="1800" b="1">
              <a:solidFill>
                <a:schemeClr val="lt1"/>
              </a:solidFill>
              <a:latin typeface="Lato"/>
              <a:ea typeface="Lato"/>
              <a:cs typeface="Lato"/>
              <a:sym typeface="Lato"/>
            </a:endParaRPr>
          </a:p>
          <a:p>
            <a:pPr marL="0" marR="0" lvl="0" indent="0" algn="l" rtl="0">
              <a:spcBef>
                <a:spcPts val="0"/>
              </a:spcBef>
              <a:spcAft>
                <a:spcPts val="0"/>
              </a:spcAft>
              <a:buNone/>
            </a:pPr>
            <a:endParaRPr sz="1946" b="1">
              <a:solidFill>
                <a:schemeClr val="lt1"/>
              </a:solidFill>
              <a:latin typeface="Calibri"/>
              <a:ea typeface="Calibri"/>
              <a:cs typeface="Calibri"/>
              <a:sym typeface="Calibri"/>
            </a:endParaRPr>
          </a:p>
          <a:p>
            <a:pPr marL="0" marR="0" lvl="0" indent="0" algn="l" rtl="0">
              <a:spcBef>
                <a:spcPts val="0"/>
              </a:spcBef>
              <a:spcAft>
                <a:spcPts val="0"/>
              </a:spcAft>
              <a:buNone/>
            </a:pPr>
            <a:endParaRPr sz="1946" b="1">
              <a:solidFill>
                <a:schemeClr val="lt1"/>
              </a:solidFill>
              <a:latin typeface="Calibri"/>
              <a:ea typeface="Calibri"/>
              <a:cs typeface="Calibri"/>
              <a:sym typeface="Calibri"/>
            </a:endParaRPr>
          </a:p>
          <a:p>
            <a:pPr marL="0" marR="0" lvl="0" indent="0" algn="l" rtl="0">
              <a:spcBef>
                <a:spcPts val="0"/>
              </a:spcBef>
              <a:spcAft>
                <a:spcPts val="0"/>
              </a:spcAft>
              <a:buNone/>
            </a:pPr>
            <a:endParaRPr sz="899" b="1">
              <a:solidFill>
                <a:schemeClr val="lt1"/>
              </a:solidFill>
              <a:latin typeface="Lato"/>
              <a:ea typeface="Lato"/>
              <a:cs typeface="Lato"/>
              <a:sym typeface="Lato"/>
            </a:endParaRPr>
          </a:p>
        </p:txBody>
      </p:sp>
      <p:sp>
        <p:nvSpPr>
          <p:cNvPr id="194" name="Google Shape;194;gb91f8ac942_0_130"/>
          <p:cNvSpPr txBox="1"/>
          <p:nvPr/>
        </p:nvSpPr>
        <p:spPr>
          <a:xfrm>
            <a:off x="5112025" y="2199325"/>
            <a:ext cx="3692100" cy="426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lt1"/>
              </a:solidFill>
              <a:latin typeface="Lato"/>
              <a:ea typeface="Lato"/>
              <a:cs typeface="Lato"/>
              <a:sym typeface="Lato"/>
            </a:endParaRPr>
          </a:p>
          <a:p>
            <a:pPr marL="0" marR="0" lvl="0" indent="0" algn="l" rtl="0">
              <a:spcBef>
                <a:spcPts val="0"/>
              </a:spcBef>
              <a:spcAft>
                <a:spcPts val="0"/>
              </a:spcAft>
              <a:buNone/>
            </a:pPr>
            <a:r>
              <a:rPr lang="en-GB" sz="1800" b="1">
                <a:solidFill>
                  <a:schemeClr val="lt1"/>
                </a:solidFill>
                <a:latin typeface="Lato"/>
                <a:ea typeface="Lato"/>
                <a:cs typeface="Lato"/>
                <a:sym typeface="Lato"/>
              </a:rPr>
              <a:t> </a:t>
            </a:r>
            <a:r>
              <a:rPr lang="en-GB" sz="2900" b="1">
                <a:solidFill>
                  <a:schemeClr val="lt1"/>
                </a:solidFill>
                <a:latin typeface="Lato"/>
                <a:ea typeface="Lato"/>
                <a:cs typeface="Lato"/>
                <a:sym typeface="Lato"/>
              </a:rPr>
              <a:t>Tips:</a:t>
            </a:r>
            <a:endParaRPr sz="2900" b="1">
              <a:solidFill>
                <a:schemeClr val="lt1"/>
              </a:solidFill>
              <a:latin typeface="Lato"/>
              <a:ea typeface="Lato"/>
              <a:cs typeface="Lato"/>
              <a:sym typeface="Lato"/>
            </a:endParaRPr>
          </a:p>
          <a:p>
            <a:pPr marL="457200" marR="0" lvl="0" indent="-330200" algn="l" rtl="0">
              <a:spcBef>
                <a:spcPts val="0"/>
              </a:spcBef>
              <a:spcAft>
                <a:spcPts val="0"/>
              </a:spcAft>
              <a:buClr>
                <a:schemeClr val="lt1"/>
              </a:buClr>
              <a:buSzPts val="1600"/>
              <a:buFont typeface="Lato"/>
              <a:buChar char="-"/>
            </a:pPr>
            <a:r>
              <a:rPr lang="en-GB" sz="1600" b="1">
                <a:solidFill>
                  <a:schemeClr val="lt1"/>
                </a:solidFill>
                <a:latin typeface="Lato"/>
                <a:ea typeface="Lato"/>
                <a:cs typeface="Lato"/>
                <a:sym typeface="Lato"/>
              </a:rPr>
              <a:t>Don’t be nervous, the teacher is there to manage the students</a:t>
            </a:r>
            <a:endParaRPr sz="1600" b="1">
              <a:solidFill>
                <a:schemeClr val="lt1"/>
              </a:solidFill>
              <a:latin typeface="Lato"/>
              <a:ea typeface="Lato"/>
              <a:cs typeface="Lato"/>
              <a:sym typeface="Lato"/>
            </a:endParaRPr>
          </a:p>
          <a:p>
            <a:pPr marL="457200" marR="0" lvl="0" indent="-330200" algn="l" rtl="0">
              <a:spcBef>
                <a:spcPts val="0"/>
              </a:spcBef>
              <a:spcAft>
                <a:spcPts val="0"/>
              </a:spcAft>
              <a:buClr>
                <a:schemeClr val="lt1"/>
              </a:buClr>
              <a:buSzPts val="1600"/>
              <a:buFont typeface="Lato"/>
              <a:buChar char="-"/>
            </a:pPr>
            <a:r>
              <a:rPr lang="en-GB" sz="1600" b="1">
                <a:solidFill>
                  <a:schemeClr val="lt1"/>
                </a:solidFill>
                <a:latin typeface="Lato"/>
                <a:ea typeface="Lato"/>
                <a:cs typeface="Lato"/>
                <a:sym typeface="Lato"/>
              </a:rPr>
              <a:t>A member of staff will be there to support with any issues</a:t>
            </a:r>
            <a:endParaRPr sz="1200"/>
          </a:p>
          <a:p>
            <a:pPr marL="0" marR="0" lvl="0" indent="0" algn="l" rtl="0">
              <a:spcBef>
                <a:spcPts val="0"/>
              </a:spcBef>
              <a:spcAft>
                <a:spcPts val="0"/>
              </a:spcAft>
              <a:buNone/>
            </a:pPr>
            <a:endParaRPr sz="1600" b="1">
              <a:solidFill>
                <a:schemeClr val="lt1"/>
              </a:solidFill>
              <a:latin typeface="Lato"/>
              <a:ea typeface="Lato"/>
              <a:cs typeface="Lato"/>
              <a:sym typeface="Lato"/>
            </a:endParaRPr>
          </a:p>
          <a:p>
            <a:pPr marL="457200" marR="0" lvl="0" indent="-330200" algn="l" rtl="0">
              <a:spcBef>
                <a:spcPts val="0"/>
              </a:spcBef>
              <a:spcAft>
                <a:spcPts val="0"/>
              </a:spcAft>
              <a:buClr>
                <a:schemeClr val="lt1"/>
              </a:buClr>
              <a:buSzPts val="1600"/>
              <a:buFont typeface="Lato"/>
              <a:buChar char="-"/>
            </a:pPr>
            <a:r>
              <a:rPr lang="en-GB" sz="1600" b="1">
                <a:solidFill>
                  <a:schemeClr val="lt1"/>
                </a:solidFill>
                <a:latin typeface="Lato"/>
                <a:ea typeface="Lato"/>
                <a:cs typeface="Lato"/>
                <a:sym typeface="Lato"/>
              </a:rPr>
              <a:t>Remember the students are more shy or nervous than you.</a:t>
            </a:r>
            <a:endParaRPr sz="1200"/>
          </a:p>
          <a:p>
            <a:pPr marL="0" marR="0" lvl="0" indent="0" algn="l" rtl="0">
              <a:spcBef>
                <a:spcPts val="0"/>
              </a:spcBef>
              <a:spcAft>
                <a:spcPts val="0"/>
              </a:spcAft>
              <a:buNone/>
            </a:pPr>
            <a:endParaRPr sz="1600" b="1">
              <a:solidFill>
                <a:schemeClr val="lt1"/>
              </a:solidFill>
              <a:latin typeface="Lato"/>
              <a:ea typeface="Lato"/>
              <a:cs typeface="Lato"/>
              <a:sym typeface="Lato"/>
            </a:endParaRPr>
          </a:p>
          <a:p>
            <a:pPr marL="457200" marR="0" lvl="0" indent="-330200" algn="l" rtl="0">
              <a:spcBef>
                <a:spcPts val="0"/>
              </a:spcBef>
              <a:spcAft>
                <a:spcPts val="0"/>
              </a:spcAft>
              <a:buClr>
                <a:schemeClr val="lt1"/>
              </a:buClr>
              <a:buSzPts val="1600"/>
              <a:buFont typeface="Lato"/>
              <a:buChar char="-"/>
            </a:pPr>
            <a:r>
              <a:rPr lang="en-GB" sz="1600" b="1">
                <a:solidFill>
                  <a:schemeClr val="lt1"/>
                </a:solidFill>
                <a:latin typeface="Lato"/>
                <a:ea typeface="Lato"/>
                <a:cs typeface="Lato"/>
                <a:sym typeface="Lato"/>
              </a:rPr>
              <a:t>Don’t record or screenshot anything! Safeguarding!!</a:t>
            </a:r>
            <a:endParaRPr sz="1600" b="1">
              <a:solidFill>
                <a:schemeClr val="lt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b91f8ac942_0_140"/>
          <p:cNvSpPr/>
          <p:nvPr/>
        </p:nvSpPr>
        <p:spPr>
          <a:xfrm>
            <a:off x="-7918" y="1884241"/>
            <a:ext cx="9145500" cy="4964100"/>
          </a:xfrm>
          <a:prstGeom prst="rect">
            <a:avLst/>
          </a:prstGeom>
          <a:solidFill>
            <a:srgbClr val="E9B461">
              <a:alpha val="776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49">
              <a:solidFill>
                <a:schemeClr val="lt1"/>
              </a:solidFill>
              <a:latin typeface="Calibri"/>
              <a:ea typeface="Calibri"/>
              <a:cs typeface="Calibri"/>
              <a:sym typeface="Calibri"/>
            </a:endParaRPr>
          </a:p>
        </p:txBody>
      </p:sp>
      <p:sp>
        <p:nvSpPr>
          <p:cNvPr id="200" name="Google Shape;200;gb91f8ac942_0_140"/>
          <p:cNvSpPr/>
          <p:nvPr/>
        </p:nvSpPr>
        <p:spPr>
          <a:xfrm>
            <a:off x="-7918" y="9520"/>
            <a:ext cx="9145500" cy="1878600"/>
          </a:xfrm>
          <a:prstGeom prst="rect">
            <a:avLst/>
          </a:prstGeom>
          <a:solidFill>
            <a:srgbClr val="E9B46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49">
              <a:solidFill>
                <a:schemeClr val="lt1"/>
              </a:solidFill>
              <a:latin typeface="Calibri"/>
              <a:ea typeface="Calibri"/>
              <a:cs typeface="Calibri"/>
              <a:sym typeface="Calibri"/>
            </a:endParaRPr>
          </a:p>
        </p:txBody>
      </p:sp>
      <p:pic>
        <p:nvPicPr>
          <p:cNvPr id="201" name="Google Shape;201;gb91f8ac942_0_140"/>
          <p:cNvPicPr preferRelativeResize="0"/>
          <p:nvPr/>
        </p:nvPicPr>
        <p:blipFill rotWithShape="1">
          <a:blip r:embed="rId3">
            <a:alphaModFix/>
          </a:blip>
          <a:srcRect/>
          <a:stretch/>
        </p:blipFill>
        <p:spPr>
          <a:xfrm>
            <a:off x="377309" y="531330"/>
            <a:ext cx="570463" cy="570463"/>
          </a:xfrm>
          <a:prstGeom prst="rect">
            <a:avLst/>
          </a:prstGeom>
          <a:noFill/>
          <a:ln>
            <a:noFill/>
          </a:ln>
        </p:spPr>
      </p:pic>
      <p:sp>
        <p:nvSpPr>
          <p:cNvPr id="202" name="Google Shape;202;gb91f8ac942_0_140"/>
          <p:cNvSpPr txBox="1"/>
          <p:nvPr/>
        </p:nvSpPr>
        <p:spPr>
          <a:xfrm>
            <a:off x="1300882" y="762217"/>
            <a:ext cx="6256500" cy="528300"/>
          </a:xfrm>
          <a:prstGeom prst="rect">
            <a:avLst/>
          </a:prstGeom>
          <a:noFill/>
          <a:ln>
            <a:noFill/>
          </a:ln>
        </p:spPr>
        <p:txBody>
          <a:bodyPr spcFirstLastPara="1" wrap="square" lIns="0" tIns="9500" rIns="0" bIns="0" anchor="t" anchorCtr="0">
            <a:noAutofit/>
          </a:bodyPr>
          <a:lstStyle/>
          <a:p>
            <a:pPr marL="9512" marR="0" lvl="0" indent="0" algn="l" rtl="0">
              <a:spcBef>
                <a:spcPts val="0"/>
              </a:spcBef>
              <a:spcAft>
                <a:spcPts val="0"/>
              </a:spcAft>
              <a:buNone/>
            </a:pPr>
            <a:r>
              <a:rPr lang="en-GB" sz="3371" b="1">
                <a:solidFill>
                  <a:schemeClr val="lt1"/>
                </a:solidFill>
                <a:latin typeface="Lato"/>
                <a:ea typeface="Lato"/>
                <a:cs typeface="Lato"/>
                <a:sym typeface="Lato"/>
              </a:rPr>
              <a:t>Reflection - activity format cycle</a:t>
            </a:r>
            <a:endParaRPr sz="3371" b="1">
              <a:solidFill>
                <a:schemeClr val="lt1"/>
              </a:solidFill>
              <a:latin typeface="Lato"/>
              <a:ea typeface="Lato"/>
              <a:cs typeface="Lato"/>
              <a:sym typeface="Lato"/>
            </a:endParaRPr>
          </a:p>
        </p:txBody>
      </p:sp>
      <p:sp>
        <p:nvSpPr>
          <p:cNvPr id="203" name="Google Shape;203;gb91f8ac942_0_140"/>
          <p:cNvSpPr/>
          <p:nvPr/>
        </p:nvSpPr>
        <p:spPr>
          <a:xfrm>
            <a:off x="808100" y="2409896"/>
            <a:ext cx="3714000" cy="3541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200" b="1">
                <a:solidFill>
                  <a:schemeClr val="lt1"/>
                </a:solidFill>
                <a:latin typeface="Lato"/>
                <a:ea typeface="Lato"/>
                <a:cs typeface="Lato"/>
                <a:sym typeface="Lato"/>
              </a:rPr>
              <a:t>Build an evidence base to inform future activity </a:t>
            </a:r>
            <a:endParaRPr sz="2200" b="1">
              <a:solidFill>
                <a:schemeClr val="lt1"/>
              </a:solidFill>
              <a:latin typeface="Lato"/>
              <a:ea typeface="Lato"/>
              <a:cs typeface="Lato"/>
              <a:sym typeface="Lato"/>
            </a:endParaRPr>
          </a:p>
          <a:p>
            <a:pPr marL="0" marR="0" lvl="0" indent="0" algn="l" rtl="0">
              <a:spcBef>
                <a:spcPts val="0"/>
              </a:spcBef>
              <a:spcAft>
                <a:spcPts val="0"/>
              </a:spcAft>
              <a:buNone/>
            </a:pPr>
            <a:endParaRPr sz="2200" b="1">
              <a:solidFill>
                <a:schemeClr val="lt1"/>
              </a:solidFill>
              <a:latin typeface="Lato"/>
              <a:ea typeface="Lato"/>
              <a:cs typeface="Lato"/>
              <a:sym typeface="Lato"/>
            </a:endParaRPr>
          </a:p>
          <a:p>
            <a:pPr marL="0" marR="0" lvl="0" indent="0" algn="l" rtl="0">
              <a:spcBef>
                <a:spcPts val="0"/>
              </a:spcBef>
              <a:spcAft>
                <a:spcPts val="0"/>
              </a:spcAft>
              <a:buNone/>
            </a:pPr>
            <a:endParaRPr sz="1800" b="1">
              <a:solidFill>
                <a:schemeClr val="lt1"/>
              </a:solidFill>
              <a:latin typeface="Lato"/>
              <a:ea typeface="Lato"/>
              <a:cs typeface="Lato"/>
              <a:sym typeface="Lato"/>
            </a:endParaRPr>
          </a:p>
          <a:p>
            <a:pPr marL="457200" marR="0" lvl="0" indent="-330200" algn="l" rtl="0">
              <a:spcBef>
                <a:spcPts val="0"/>
              </a:spcBef>
              <a:spcAft>
                <a:spcPts val="0"/>
              </a:spcAft>
              <a:buClr>
                <a:schemeClr val="lt1"/>
              </a:buClr>
              <a:buSzPts val="1600"/>
              <a:buFont typeface="Lato"/>
              <a:buChar char="-"/>
            </a:pPr>
            <a:r>
              <a:rPr lang="en-GB" sz="1600" b="1">
                <a:solidFill>
                  <a:schemeClr val="lt1"/>
                </a:solidFill>
                <a:latin typeface="Lato"/>
                <a:ea typeface="Lato"/>
                <a:cs typeface="Lato"/>
                <a:sym typeface="Lato"/>
              </a:rPr>
              <a:t>Debrief session – TBC with your EC and CL</a:t>
            </a:r>
            <a:endParaRPr sz="1600" b="1">
              <a:solidFill>
                <a:schemeClr val="lt1"/>
              </a:solidFill>
              <a:latin typeface="Lato"/>
              <a:ea typeface="Lato"/>
              <a:cs typeface="Lato"/>
              <a:sym typeface="Lato"/>
            </a:endParaRPr>
          </a:p>
          <a:p>
            <a:pPr marL="0" marR="0" lvl="0" indent="0" algn="l" rtl="0">
              <a:spcBef>
                <a:spcPts val="0"/>
              </a:spcBef>
              <a:spcAft>
                <a:spcPts val="0"/>
              </a:spcAft>
              <a:buNone/>
            </a:pPr>
            <a:endParaRPr sz="1600" b="1">
              <a:solidFill>
                <a:schemeClr val="lt1"/>
              </a:solidFill>
              <a:latin typeface="Lato"/>
              <a:ea typeface="Lato"/>
              <a:cs typeface="Lato"/>
              <a:sym typeface="Lato"/>
            </a:endParaRPr>
          </a:p>
          <a:p>
            <a:pPr marL="457200" marR="0" lvl="0" indent="-330200" algn="l" rtl="0">
              <a:spcBef>
                <a:spcPts val="0"/>
              </a:spcBef>
              <a:spcAft>
                <a:spcPts val="0"/>
              </a:spcAft>
              <a:buClr>
                <a:schemeClr val="lt1"/>
              </a:buClr>
              <a:buSzPts val="1600"/>
              <a:buFont typeface="Lato"/>
              <a:buChar char="-"/>
            </a:pPr>
            <a:r>
              <a:rPr lang="en-GB" sz="1600" b="1">
                <a:solidFill>
                  <a:schemeClr val="lt1"/>
                </a:solidFill>
                <a:latin typeface="Lato"/>
                <a:ea typeface="Lato"/>
                <a:cs typeface="Lato"/>
                <a:sym typeface="Lato"/>
              </a:rPr>
              <a:t>Record and review feedback  from all participants to inform continuous improvement </a:t>
            </a:r>
            <a:endParaRPr sz="1200"/>
          </a:p>
          <a:p>
            <a:pPr marL="0" marR="0" lvl="0" indent="0" algn="l" rtl="0">
              <a:spcBef>
                <a:spcPts val="0"/>
              </a:spcBef>
              <a:spcAft>
                <a:spcPts val="0"/>
              </a:spcAft>
              <a:buNone/>
            </a:pPr>
            <a:endParaRPr sz="1946" b="1">
              <a:solidFill>
                <a:schemeClr val="lt1"/>
              </a:solidFill>
              <a:latin typeface="Calibri"/>
              <a:ea typeface="Calibri"/>
              <a:cs typeface="Calibri"/>
              <a:sym typeface="Calibri"/>
            </a:endParaRPr>
          </a:p>
          <a:p>
            <a:pPr marL="0" marR="0" lvl="0" indent="0" algn="l" rtl="0">
              <a:spcBef>
                <a:spcPts val="0"/>
              </a:spcBef>
              <a:spcAft>
                <a:spcPts val="0"/>
              </a:spcAft>
              <a:buNone/>
            </a:pPr>
            <a:endParaRPr sz="1946" b="1">
              <a:solidFill>
                <a:schemeClr val="lt1"/>
              </a:solidFill>
              <a:latin typeface="Calibri"/>
              <a:ea typeface="Calibri"/>
              <a:cs typeface="Calibri"/>
              <a:sym typeface="Calibri"/>
            </a:endParaRPr>
          </a:p>
        </p:txBody>
      </p:sp>
      <p:sp>
        <p:nvSpPr>
          <p:cNvPr id="204" name="Google Shape;204;gb91f8ac942_0_140"/>
          <p:cNvSpPr txBox="1"/>
          <p:nvPr/>
        </p:nvSpPr>
        <p:spPr>
          <a:xfrm>
            <a:off x="5099900" y="2389553"/>
            <a:ext cx="3467100" cy="3541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b="1">
                <a:solidFill>
                  <a:schemeClr val="lt1"/>
                </a:solidFill>
                <a:latin typeface="Lato"/>
                <a:ea typeface="Lato"/>
                <a:cs typeface="Lato"/>
                <a:sym typeface="Lato"/>
              </a:rPr>
              <a:t>Reinforce the learning</a:t>
            </a:r>
            <a:endParaRPr sz="2400" b="1">
              <a:solidFill>
                <a:schemeClr val="lt1"/>
              </a:solidFill>
              <a:latin typeface="Lato"/>
              <a:ea typeface="Lato"/>
              <a:cs typeface="Lato"/>
              <a:sym typeface="Lato"/>
            </a:endParaRPr>
          </a:p>
          <a:p>
            <a:pPr marL="0" marR="0" lvl="0" indent="0" algn="l" rtl="0">
              <a:spcBef>
                <a:spcPts val="0"/>
              </a:spcBef>
              <a:spcAft>
                <a:spcPts val="0"/>
              </a:spcAft>
              <a:buNone/>
            </a:pPr>
            <a:endParaRPr sz="2400" b="1">
              <a:solidFill>
                <a:schemeClr val="lt1"/>
              </a:solidFill>
              <a:latin typeface="Lato"/>
              <a:ea typeface="Lato"/>
              <a:cs typeface="Lato"/>
              <a:sym typeface="Lato"/>
            </a:endParaRPr>
          </a:p>
          <a:p>
            <a:pPr marL="0" marR="0" lvl="0" indent="0" algn="l" rtl="0">
              <a:spcBef>
                <a:spcPts val="0"/>
              </a:spcBef>
              <a:spcAft>
                <a:spcPts val="0"/>
              </a:spcAft>
              <a:buNone/>
            </a:pPr>
            <a:endParaRPr sz="1800" b="1">
              <a:solidFill>
                <a:schemeClr val="lt1"/>
              </a:solidFill>
              <a:latin typeface="Lato"/>
              <a:ea typeface="Lato"/>
              <a:cs typeface="Lato"/>
              <a:sym typeface="Lato"/>
            </a:endParaRPr>
          </a:p>
          <a:p>
            <a:pPr marL="457200" marR="0" lvl="0" indent="-330200" algn="l" rtl="0">
              <a:spcBef>
                <a:spcPts val="0"/>
              </a:spcBef>
              <a:spcAft>
                <a:spcPts val="0"/>
              </a:spcAft>
              <a:buClr>
                <a:schemeClr val="lt1"/>
              </a:buClr>
              <a:buSzPts val="1600"/>
              <a:buFont typeface="Lato"/>
              <a:buChar char="-"/>
            </a:pPr>
            <a:r>
              <a:rPr lang="en-GB" sz="1600" b="1">
                <a:solidFill>
                  <a:schemeClr val="lt1"/>
                </a:solidFill>
                <a:latin typeface="Lato"/>
                <a:ea typeface="Lato"/>
                <a:cs typeface="Lato"/>
                <a:sym typeface="Lato"/>
              </a:rPr>
              <a:t>Students are encouraged to reflect on each encounter</a:t>
            </a:r>
            <a:endParaRPr sz="1200"/>
          </a:p>
          <a:p>
            <a:pPr marL="0" marR="0" lvl="0" indent="0" algn="l" rtl="0">
              <a:spcBef>
                <a:spcPts val="0"/>
              </a:spcBef>
              <a:spcAft>
                <a:spcPts val="0"/>
              </a:spcAft>
              <a:buNone/>
            </a:pPr>
            <a:endParaRPr sz="1600" b="1">
              <a:solidFill>
                <a:schemeClr val="lt1"/>
              </a:solidFill>
              <a:latin typeface="Lato"/>
              <a:ea typeface="Lato"/>
              <a:cs typeface="Lato"/>
              <a:sym typeface="Lato"/>
            </a:endParaRPr>
          </a:p>
          <a:p>
            <a:pPr marL="457200" marR="0" lvl="0" indent="-330200" algn="l" rtl="0">
              <a:spcBef>
                <a:spcPts val="0"/>
              </a:spcBef>
              <a:spcAft>
                <a:spcPts val="0"/>
              </a:spcAft>
              <a:buClr>
                <a:schemeClr val="lt1"/>
              </a:buClr>
              <a:buSzPts val="1600"/>
              <a:buFont typeface="Lato"/>
              <a:buChar char="-"/>
            </a:pPr>
            <a:r>
              <a:rPr lang="en-GB" sz="1600" b="1">
                <a:solidFill>
                  <a:schemeClr val="lt1"/>
                </a:solidFill>
                <a:latin typeface="Lato"/>
                <a:ea typeface="Lato"/>
                <a:cs typeface="Lato"/>
                <a:sym typeface="Lato"/>
              </a:rPr>
              <a:t>Build reflection time into your activity</a:t>
            </a:r>
            <a:endParaRPr sz="1200"/>
          </a:p>
          <a:p>
            <a:pPr marL="342427" marR="0" lvl="0" indent="-228127" algn="l" rtl="0">
              <a:spcBef>
                <a:spcPts val="0"/>
              </a:spcBef>
              <a:spcAft>
                <a:spcPts val="0"/>
              </a:spcAft>
              <a:buClr>
                <a:schemeClr val="dk1"/>
              </a:buClr>
              <a:buSzPts val="1800"/>
              <a:buFont typeface="Arial"/>
              <a:buNone/>
            </a:pPr>
            <a:endParaRPr sz="1800" b="1">
              <a:solidFill>
                <a:schemeClr val="lt1"/>
              </a:solidFill>
              <a:latin typeface="Lato"/>
              <a:ea typeface="Lato"/>
              <a:cs typeface="Lato"/>
              <a:sym typeface="Lato"/>
            </a:endParaRPr>
          </a:p>
          <a:p>
            <a:pPr marL="0" marR="0" lvl="0" indent="0" algn="l" rtl="0">
              <a:spcBef>
                <a:spcPts val="0"/>
              </a:spcBef>
              <a:spcAft>
                <a:spcPts val="0"/>
              </a:spcAft>
              <a:buNone/>
            </a:pPr>
            <a:endParaRPr sz="1349">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b91f8ac942_0_149"/>
          <p:cNvSpPr/>
          <p:nvPr/>
        </p:nvSpPr>
        <p:spPr>
          <a:xfrm>
            <a:off x="-7918" y="1884241"/>
            <a:ext cx="9145500" cy="4964100"/>
          </a:xfrm>
          <a:prstGeom prst="rect">
            <a:avLst/>
          </a:prstGeom>
          <a:solidFill>
            <a:srgbClr val="505E92">
              <a:alpha val="776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49">
              <a:solidFill>
                <a:srgbClr val="FEFFFE"/>
              </a:solidFill>
              <a:latin typeface="Calibri"/>
              <a:ea typeface="Calibri"/>
              <a:cs typeface="Calibri"/>
              <a:sym typeface="Calibri"/>
            </a:endParaRPr>
          </a:p>
        </p:txBody>
      </p:sp>
      <p:sp>
        <p:nvSpPr>
          <p:cNvPr id="210" name="Google Shape;210;gb91f8ac942_0_149"/>
          <p:cNvSpPr/>
          <p:nvPr/>
        </p:nvSpPr>
        <p:spPr>
          <a:xfrm>
            <a:off x="-7918" y="9520"/>
            <a:ext cx="9145500" cy="1878600"/>
          </a:xfrm>
          <a:prstGeom prst="rect">
            <a:avLst/>
          </a:prstGeom>
          <a:solidFill>
            <a:srgbClr val="505E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49">
              <a:solidFill>
                <a:srgbClr val="FEFFFE"/>
              </a:solidFill>
              <a:latin typeface="Calibri"/>
              <a:ea typeface="Calibri"/>
              <a:cs typeface="Calibri"/>
              <a:sym typeface="Calibri"/>
            </a:endParaRPr>
          </a:p>
        </p:txBody>
      </p:sp>
      <p:pic>
        <p:nvPicPr>
          <p:cNvPr id="211" name="Google Shape;211;gb91f8ac942_0_149"/>
          <p:cNvPicPr preferRelativeResize="0"/>
          <p:nvPr/>
        </p:nvPicPr>
        <p:blipFill rotWithShape="1">
          <a:blip r:embed="rId3">
            <a:alphaModFix/>
          </a:blip>
          <a:srcRect/>
          <a:stretch/>
        </p:blipFill>
        <p:spPr>
          <a:xfrm>
            <a:off x="462915" y="587447"/>
            <a:ext cx="520395" cy="581617"/>
          </a:xfrm>
          <a:prstGeom prst="rect">
            <a:avLst/>
          </a:prstGeom>
          <a:noFill/>
          <a:ln>
            <a:noFill/>
          </a:ln>
        </p:spPr>
      </p:pic>
      <p:sp>
        <p:nvSpPr>
          <p:cNvPr id="212" name="Google Shape;212;gb91f8ac942_0_149"/>
          <p:cNvSpPr txBox="1"/>
          <p:nvPr/>
        </p:nvSpPr>
        <p:spPr>
          <a:xfrm>
            <a:off x="1300882" y="762217"/>
            <a:ext cx="6256500" cy="528300"/>
          </a:xfrm>
          <a:prstGeom prst="rect">
            <a:avLst/>
          </a:prstGeom>
          <a:noFill/>
          <a:ln>
            <a:noFill/>
          </a:ln>
        </p:spPr>
        <p:txBody>
          <a:bodyPr spcFirstLastPara="1" wrap="square" lIns="0" tIns="9500" rIns="0" bIns="0" anchor="t" anchorCtr="0">
            <a:noAutofit/>
          </a:bodyPr>
          <a:lstStyle/>
          <a:p>
            <a:pPr marL="9512" marR="0" lvl="0" indent="0" algn="l" rtl="0">
              <a:spcBef>
                <a:spcPts val="0"/>
              </a:spcBef>
              <a:spcAft>
                <a:spcPts val="0"/>
              </a:spcAft>
              <a:buNone/>
            </a:pPr>
            <a:r>
              <a:rPr lang="en-GB" sz="3371" b="1">
                <a:solidFill>
                  <a:srgbClr val="FEFFFE"/>
                </a:solidFill>
                <a:latin typeface="Lato"/>
                <a:ea typeface="Lato"/>
                <a:cs typeface="Lato"/>
                <a:sym typeface="Lato"/>
              </a:rPr>
              <a:t>Next steps </a:t>
            </a:r>
            <a:endParaRPr sz="3371" b="1">
              <a:solidFill>
                <a:srgbClr val="FEFFFE"/>
              </a:solidFill>
              <a:latin typeface="Lato"/>
              <a:ea typeface="Lato"/>
              <a:cs typeface="Lato"/>
              <a:sym typeface="Lato"/>
            </a:endParaRPr>
          </a:p>
        </p:txBody>
      </p:sp>
      <p:sp>
        <p:nvSpPr>
          <p:cNvPr id="213" name="Google Shape;213;gb91f8ac942_0_149"/>
          <p:cNvSpPr/>
          <p:nvPr/>
        </p:nvSpPr>
        <p:spPr>
          <a:xfrm>
            <a:off x="293049" y="2109925"/>
            <a:ext cx="3270600" cy="3761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200" b="1">
                <a:solidFill>
                  <a:srgbClr val="FEFFFE"/>
                </a:solidFill>
                <a:latin typeface="Lato"/>
                <a:ea typeface="Lato"/>
                <a:cs typeface="Lato"/>
                <a:sym typeface="Lato"/>
              </a:rPr>
              <a:t>What Comes Next? </a:t>
            </a:r>
            <a:endParaRPr sz="1800"/>
          </a:p>
          <a:p>
            <a:pPr marL="0" marR="0" lvl="0" indent="0" algn="l" rtl="0">
              <a:spcBef>
                <a:spcPts val="0"/>
              </a:spcBef>
              <a:spcAft>
                <a:spcPts val="0"/>
              </a:spcAft>
              <a:buNone/>
            </a:pPr>
            <a:endParaRPr sz="2200" b="1">
              <a:solidFill>
                <a:srgbClr val="FEFFFE"/>
              </a:solidFill>
              <a:latin typeface="Lato"/>
              <a:ea typeface="Lato"/>
              <a:cs typeface="Lato"/>
              <a:sym typeface="Lato"/>
            </a:endParaRPr>
          </a:p>
          <a:p>
            <a:pPr marL="0" marR="0" lvl="0" indent="0" algn="l" rtl="0">
              <a:spcBef>
                <a:spcPts val="0"/>
              </a:spcBef>
              <a:spcAft>
                <a:spcPts val="0"/>
              </a:spcAft>
              <a:buNone/>
            </a:pPr>
            <a:endParaRPr b="1">
              <a:solidFill>
                <a:srgbClr val="FEFFFE"/>
              </a:solidFill>
              <a:latin typeface="Lato"/>
              <a:ea typeface="Lato"/>
              <a:cs typeface="Lato"/>
              <a:sym typeface="Lato"/>
            </a:endParaRPr>
          </a:p>
          <a:p>
            <a:pPr marL="0" marR="0" lvl="0" indent="0" algn="l" rtl="0">
              <a:spcBef>
                <a:spcPts val="0"/>
              </a:spcBef>
              <a:spcAft>
                <a:spcPts val="0"/>
              </a:spcAft>
              <a:buNone/>
            </a:pPr>
            <a:r>
              <a:rPr lang="en-GB" b="1">
                <a:solidFill>
                  <a:srgbClr val="FEFFFE"/>
                </a:solidFill>
                <a:latin typeface="Lato"/>
                <a:ea typeface="Lato"/>
                <a:cs typeface="Lato"/>
                <a:sym typeface="Lato"/>
              </a:rPr>
              <a:t>Share best practice and learn from others </a:t>
            </a:r>
            <a:endParaRPr b="1">
              <a:solidFill>
                <a:srgbClr val="FEFFFE"/>
              </a:solidFill>
              <a:latin typeface="Lato"/>
              <a:ea typeface="Lato"/>
              <a:cs typeface="Lato"/>
              <a:sym typeface="Lato"/>
            </a:endParaRPr>
          </a:p>
          <a:p>
            <a:pPr marL="0" marR="0" lvl="0" indent="0" algn="l" rtl="0">
              <a:spcBef>
                <a:spcPts val="0"/>
              </a:spcBef>
              <a:spcAft>
                <a:spcPts val="0"/>
              </a:spcAft>
              <a:buNone/>
            </a:pPr>
            <a:endParaRPr b="1">
              <a:solidFill>
                <a:srgbClr val="FEFFFE"/>
              </a:solidFill>
              <a:latin typeface="Lato"/>
              <a:ea typeface="Lato"/>
              <a:cs typeface="Lato"/>
              <a:sym typeface="Lato"/>
            </a:endParaRPr>
          </a:p>
          <a:p>
            <a:pPr marL="0" marR="0" lvl="0" indent="0" algn="l" rtl="0">
              <a:spcBef>
                <a:spcPts val="0"/>
              </a:spcBef>
              <a:spcAft>
                <a:spcPts val="0"/>
              </a:spcAft>
              <a:buNone/>
            </a:pPr>
            <a:r>
              <a:rPr lang="en-GB" b="1">
                <a:solidFill>
                  <a:srgbClr val="FEFFFE"/>
                </a:solidFill>
                <a:latin typeface="Lato"/>
                <a:ea typeface="Lato"/>
                <a:cs typeface="Lato"/>
                <a:sym typeface="Lato"/>
              </a:rPr>
              <a:t>Create a good news story /case study to share with LEANEast (newsletter, social media, across the network)</a:t>
            </a:r>
            <a:endParaRPr b="1">
              <a:solidFill>
                <a:srgbClr val="FEFFFE"/>
              </a:solidFill>
              <a:latin typeface="Lato"/>
              <a:ea typeface="Lato"/>
              <a:cs typeface="Lato"/>
              <a:sym typeface="Lato"/>
            </a:endParaRPr>
          </a:p>
          <a:p>
            <a:pPr marL="0" marR="0" lvl="0" indent="0" algn="l" rtl="0">
              <a:spcBef>
                <a:spcPts val="0"/>
              </a:spcBef>
              <a:spcAft>
                <a:spcPts val="0"/>
              </a:spcAft>
              <a:buNone/>
            </a:pPr>
            <a:endParaRPr sz="1646" b="1">
              <a:solidFill>
                <a:srgbClr val="FEFFFE"/>
              </a:solidFill>
              <a:latin typeface="Calibri"/>
              <a:ea typeface="Calibri"/>
              <a:cs typeface="Calibri"/>
              <a:sym typeface="Calibri"/>
            </a:endParaRPr>
          </a:p>
          <a:p>
            <a:pPr marL="0" marR="0" lvl="0" indent="0" algn="l" rtl="0">
              <a:spcBef>
                <a:spcPts val="0"/>
              </a:spcBef>
              <a:spcAft>
                <a:spcPts val="0"/>
              </a:spcAft>
              <a:buNone/>
            </a:pPr>
            <a:endParaRPr sz="1946" b="1">
              <a:solidFill>
                <a:srgbClr val="FEFFFE"/>
              </a:solidFill>
              <a:latin typeface="Lato"/>
              <a:ea typeface="Lato"/>
              <a:cs typeface="Lato"/>
              <a:sym typeface="Lato"/>
            </a:endParaRPr>
          </a:p>
          <a:p>
            <a:pPr marL="0" marR="0" lvl="0" indent="0" algn="l" rtl="0">
              <a:spcBef>
                <a:spcPts val="0"/>
              </a:spcBef>
              <a:spcAft>
                <a:spcPts val="0"/>
              </a:spcAft>
              <a:buNone/>
            </a:pPr>
            <a:endParaRPr sz="1946" b="1">
              <a:solidFill>
                <a:srgbClr val="FEFFFE"/>
              </a:solidFill>
              <a:latin typeface="Calibri"/>
              <a:ea typeface="Calibri"/>
              <a:cs typeface="Calibri"/>
              <a:sym typeface="Calibri"/>
            </a:endParaRPr>
          </a:p>
        </p:txBody>
      </p:sp>
      <p:sp>
        <p:nvSpPr>
          <p:cNvPr id="214" name="Google Shape;214;gb91f8ac942_0_149"/>
          <p:cNvSpPr txBox="1"/>
          <p:nvPr/>
        </p:nvSpPr>
        <p:spPr>
          <a:xfrm>
            <a:off x="3673850" y="2109925"/>
            <a:ext cx="5217000" cy="4625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rgbClr val="FEFFFE"/>
                </a:solidFill>
                <a:latin typeface="Lato"/>
                <a:ea typeface="Lato"/>
                <a:cs typeface="Lato"/>
                <a:sym typeface="Lato"/>
              </a:rPr>
              <a:t>I</a:t>
            </a:r>
            <a:r>
              <a:rPr lang="en-GB" sz="2100" b="1">
                <a:solidFill>
                  <a:srgbClr val="FEFFFE"/>
                </a:solidFill>
                <a:latin typeface="Lato"/>
                <a:ea typeface="Lato"/>
                <a:cs typeface="Lato"/>
                <a:sym typeface="Lato"/>
              </a:rPr>
              <a:t>nspire and engage</a:t>
            </a:r>
            <a:endParaRPr sz="1700"/>
          </a:p>
          <a:p>
            <a:pPr marL="0" marR="0" lvl="0" indent="0" algn="l" rtl="0">
              <a:spcBef>
                <a:spcPts val="0"/>
              </a:spcBef>
              <a:spcAft>
                <a:spcPts val="0"/>
              </a:spcAft>
              <a:buNone/>
            </a:pPr>
            <a:endParaRPr sz="1500" b="1">
              <a:solidFill>
                <a:srgbClr val="FEFFFE"/>
              </a:solidFill>
              <a:latin typeface="Lato"/>
              <a:ea typeface="Lato"/>
              <a:cs typeface="Lato"/>
              <a:sym typeface="Lato"/>
            </a:endParaRPr>
          </a:p>
          <a:p>
            <a:pPr marL="342427" marR="0" lvl="0" indent="-323377" algn="l" rtl="0">
              <a:spcBef>
                <a:spcPts val="0"/>
              </a:spcBef>
              <a:spcAft>
                <a:spcPts val="0"/>
              </a:spcAft>
              <a:buClr>
                <a:srgbClr val="FEFFFE"/>
              </a:buClr>
              <a:buSzPts val="1500"/>
              <a:buFont typeface="Arial"/>
              <a:buChar char="•"/>
            </a:pPr>
            <a:r>
              <a:rPr lang="en-GB" sz="1500" b="1">
                <a:solidFill>
                  <a:srgbClr val="FEFFFE"/>
                </a:solidFill>
                <a:latin typeface="Lato"/>
                <a:ea typeface="Lato"/>
                <a:cs typeface="Lato"/>
                <a:sym typeface="Lato"/>
              </a:rPr>
              <a:t>Celebrate and inspire a culture of where everyone has responsibility for careers learning across the school and the community  </a:t>
            </a:r>
            <a:endParaRPr sz="1100"/>
          </a:p>
          <a:p>
            <a:pPr marL="0" marR="0" lvl="0" indent="0" algn="l" rtl="0">
              <a:spcBef>
                <a:spcPts val="0"/>
              </a:spcBef>
              <a:spcAft>
                <a:spcPts val="0"/>
              </a:spcAft>
              <a:buNone/>
            </a:pPr>
            <a:endParaRPr sz="1500" b="1">
              <a:solidFill>
                <a:srgbClr val="FEFFFE"/>
              </a:solidFill>
              <a:latin typeface="Lato"/>
              <a:ea typeface="Lato"/>
              <a:cs typeface="Lato"/>
              <a:sym typeface="Lato"/>
            </a:endParaRPr>
          </a:p>
          <a:p>
            <a:pPr marL="342427" marR="0" lvl="0" indent="-342427" algn="l" rtl="0">
              <a:spcBef>
                <a:spcPts val="0"/>
              </a:spcBef>
              <a:spcAft>
                <a:spcPts val="0"/>
              </a:spcAft>
              <a:buClr>
                <a:srgbClr val="FEFFFE"/>
              </a:buClr>
              <a:buSzPts val="1800"/>
              <a:buFont typeface="Arial"/>
              <a:buChar char="•"/>
            </a:pPr>
            <a:r>
              <a:rPr lang="en-GB" sz="1500" b="1">
                <a:solidFill>
                  <a:srgbClr val="FEFFFE"/>
                </a:solidFill>
                <a:latin typeface="Lato"/>
                <a:ea typeface="Lato"/>
                <a:cs typeface="Lato"/>
                <a:sym typeface="Lato"/>
              </a:rPr>
              <a:t>Promote awareness of careers events externally using multi media channels</a:t>
            </a:r>
            <a:r>
              <a:rPr lang="en-GB" sz="1646" b="1">
                <a:solidFill>
                  <a:srgbClr val="FEFFFE"/>
                </a:solidFill>
                <a:latin typeface="Calibri"/>
                <a:ea typeface="Calibri"/>
                <a:cs typeface="Calibri"/>
                <a:sym typeface="Calibri"/>
              </a:rPr>
              <a:t> </a:t>
            </a:r>
            <a:endParaRPr sz="1646" b="1">
              <a:solidFill>
                <a:srgbClr val="FEFFFE"/>
              </a:solidFill>
              <a:latin typeface="Calibri"/>
              <a:ea typeface="Calibri"/>
              <a:cs typeface="Calibri"/>
              <a:sym typeface="Calibri"/>
            </a:endParaRPr>
          </a:p>
          <a:p>
            <a:pPr marL="342427" marR="0" lvl="0" indent="-218793" algn="l" rtl="0">
              <a:spcBef>
                <a:spcPts val="0"/>
              </a:spcBef>
              <a:spcAft>
                <a:spcPts val="0"/>
              </a:spcAft>
              <a:buClr>
                <a:schemeClr val="dk1"/>
              </a:buClr>
              <a:buSzPts val="1947"/>
              <a:buFont typeface="Arial"/>
              <a:buNone/>
            </a:pPr>
            <a:endParaRPr sz="1646" b="1">
              <a:solidFill>
                <a:srgbClr val="FEFFFE"/>
              </a:solidFill>
              <a:latin typeface="Calibri"/>
              <a:ea typeface="Calibri"/>
              <a:cs typeface="Calibri"/>
              <a:sym typeface="Calibri"/>
            </a:endParaRPr>
          </a:p>
          <a:p>
            <a:pPr marL="0" marR="0" lvl="0" indent="0" algn="l" rtl="0">
              <a:spcBef>
                <a:spcPts val="0"/>
              </a:spcBef>
              <a:spcAft>
                <a:spcPts val="0"/>
              </a:spcAft>
              <a:buNone/>
            </a:pPr>
            <a:r>
              <a:rPr lang="en-GB" sz="1646" b="1">
                <a:solidFill>
                  <a:srgbClr val="FEFFFE"/>
                </a:solidFill>
                <a:latin typeface="Calibri"/>
                <a:ea typeface="Calibri"/>
                <a:cs typeface="Calibri"/>
                <a:sym typeface="Calibri"/>
              </a:rPr>
              <a:t>Social media handles: </a:t>
            </a:r>
            <a:r>
              <a:rPr lang="en-GB" u="sng">
                <a:solidFill>
                  <a:srgbClr val="FFFF00"/>
                </a:solidFill>
                <a:hlinkClick r:id="rId4">
                  <a:extLst>
                    <a:ext uri="{A12FA001-AC4F-418D-AE19-62706E023703}">
                      <ahyp:hlinkClr xmlns:ahyp="http://schemas.microsoft.com/office/drawing/2018/hyperlinkcolor" val="tx"/>
                    </a:ext>
                  </a:extLst>
                </a:hlinkClick>
              </a:rPr>
              <a:t>@LEANEASTLondon</a:t>
            </a:r>
            <a:r>
              <a:rPr lang="en-GB" sz="1700">
                <a:solidFill>
                  <a:srgbClr val="FFFF00"/>
                </a:solidFill>
              </a:rPr>
              <a:t>, </a:t>
            </a:r>
            <a:r>
              <a:rPr lang="en-GB" u="sng">
                <a:solidFill>
                  <a:srgbClr val="FFFF00"/>
                </a:solidFill>
                <a:hlinkClick r:id="rId5">
                  <a:extLst>
                    <a:ext uri="{A12FA001-AC4F-418D-AE19-62706E023703}">
                      <ahyp:hlinkClr xmlns:ahyp="http://schemas.microsoft.com/office/drawing/2018/hyperlinkcolor" val="tx"/>
                    </a:ext>
                  </a:extLst>
                </a:hlinkClick>
              </a:rPr>
              <a:t>@CareerEnt</a:t>
            </a:r>
            <a:r>
              <a:rPr lang="en-GB" u="sng">
                <a:solidFill>
                  <a:srgbClr val="FFFF00"/>
                </a:solidFill>
              </a:rPr>
              <a:t>, @Local_London1</a:t>
            </a:r>
            <a:endParaRPr u="sng">
              <a:solidFill>
                <a:srgbClr val="FFFF00"/>
              </a:solidFill>
            </a:endParaRPr>
          </a:p>
          <a:p>
            <a:pPr marL="0" marR="0" lvl="0" indent="0" algn="l" rtl="0">
              <a:spcBef>
                <a:spcPts val="0"/>
              </a:spcBef>
              <a:spcAft>
                <a:spcPts val="0"/>
              </a:spcAft>
              <a:buNone/>
            </a:pPr>
            <a:endParaRPr sz="1646" b="1">
              <a:solidFill>
                <a:srgbClr val="FEFFFE"/>
              </a:solidFill>
              <a:latin typeface="Calibri"/>
              <a:ea typeface="Calibri"/>
              <a:cs typeface="Calibri"/>
              <a:sym typeface="Calibri"/>
            </a:endParaRPr>
          </a:p>
          <a:p>
            <a:pPr marL="0" marR="0" lvl="0" indent="0" algn="l" rtl="0">
              <a:spcBef>
                <a:spcPts val="0"/>
              </a:spcBef>
              <a:spcAft>
                <a:spcPts val="0"/>
              </a:spcAft>
              <a:buNone/>
            </a:pPr>
            <a:r>
              <a:rPr lang="en-GB" sz="1646" b="1">
                <a:solidFill>
                  <a:srgbClr val="FEFFFE"/>
                </a:solidFill>
                <a:latin typeface="Calibri"/>
                <a:ea typeface="Calibri"/>
                <a:cs typeface="Calibri"/>
                <a:sym typeface="Calibri"/>
              </a:rPr>
              <a:t>Get permission from schools to name and tag them</a:t>
            </a:r>
            <a:endParaRPr sz="1646" b="1">
              <a:solidFill>
                <a:srgbClr val="FEFFFE"/>
              </a:solidFill>
              <a:latin typeface="Calibri"/>
              <a:ea typeface="Calibri"/>
              <a:cs typeface="Calibri"/>
              <a:sym typeface="Calibri"/>
            </a:endParaRPr>
          </a:p>
          <a:p>
            <a:pPr marL="0" marR="0" lvl="0" indent="0" algn="l" rtl="0">
              <a:spcBef>
                <a:spcPts val="0"/>
              </a:spcBef>
              <a:spcAft>
                <a:spcPts val="0"/>
              </a:spcAft>
              <a:buNone/>
            </a:pPr>
            <a:endParaRPr sz="1646" b="1">
              <a:solidFill>
                <a:srgbClr val="FEFFFE"/>
              </a:solidFill>
              <a:latin typeface="Calibri"/>
              <a:ea typeface="Calibri"/>
              <a:cs typeface="Calibri"/>
              <a:sym typeface="Calibri"/>
            </a:endParaRPr>
          </a:p>
          <a:p>
            <a:pPr marL="0" marR="0" lvl="0" indent="0" algn="l" rtl="0">
              <a:spcBef>
                <a:spcPts val="0"/>
              </a:spcBef>
              <a:spcAft>
                <a:spcPts val="0"/>
              </a:spcAft>
              <a:buNone/>
            </a:pPr>
            <a:r>
              <a:rPr lang="en-GB" sz="1646" b="1" u="sng">
                <a:solidFill>
                  <a:srgbClr val="FEFFFE"/>
                </a:solidFill>
                <a:latin typeface="Calibri"/>
                <a:ea typeface="Calibri"/>
                <a:cs typeface="Calibri"/>
                <a:sym typeface="Calibri"/>
              </a:rPr>
              <a:t>Safeguarding note</a:t>
            </a:r>
            <a:r>
              <a:rPr lang="en-GB" sz="1646" b="1">
                <a:solidFill>
                  <a:srgbClr val="FEFFFE"/>
                </a:solidFill>
                <a:latin typeface="Calibri"/>
                <a:ea typeface="Calibri"/>
                <a:cs typeface="Calibri"/>
                <a:sym typeface="Calibri"/>
              </a:rPr>
              <a:t>: please do not screenshot or printscreen during delivery; if a school provides you with a picture from the virtual event please ensure is stated you are allowed to share it online or with your company</a:t>
            </a:r>
            <a:endParaRPr sz="1646" b="1">
              <a:solidFill>
                <a:srgbClr val="FEFFFE"/>
              </a:solidFill>
              <a:latin typeface="Calibri"/>
              <a:ea typeface="Calibri"/>
              <a:cs typeface="Calibri"/>
              <a:sym typeface="Calibri"/>
            </a:endParaRPr>
          </a:p>
          <a:p>
            <a:pPr marL="0" marR="0" lvl="0" indent="0" algn="l" rtl="0">
              <a:spcBef>
                <a:spcPts val="0"/>
              </a:spcBef>
              <a:spcAft>
                <a:spcPts val="0"/>
              </a:spcAft>
              <a:buNone/>
            </a:pPr>
            <a:endParaRPr sz="1646" b="1">
              <a:solidFill>
                <a:srgbClr val="FEFFFE"/>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gab907193c4_0_43"/>
          <p:cNvSpPr/>
          <p:nvPr/>
        </p:nvSpPr>
        <p:spPr>
          <a:xfrm>
            <a:off x="254700" y="1156845"/>
            <a:ext cx="8634600" cy="469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500" b="1" i="0" u="none" strike="noStrike" cap="none">
                <a:solidFill>
                  <a:srgbClr val="366092"/>
                </a:solidFill>
                <a:latin typeface="Lato"/>
                <a:ea typeface="Lato"/>
                <a:cs typeface="Lato"/>
                <a:sym typeface="Lato"/>
              </a:rPr>
              <a:t>Activity planning sheet (template)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366092"/>
              </a:solidFill>
              <a:latin typeface="Lato"/>
              <a:ea typeface="Lato"/>
              <a:cs typeface="Lato"/>
              <a:sym typeface="Lato"/>
            </a:endParaRPr>
          </a:p>
        </p:txBody>
      </p:sp>
      <p:pic>
        <p:nvPicPr>
          <p:cNvPr id="222" name="Google Shape;222;gab907193c4_0_43"/>
          <p:cNvPicPr preferRelativeResize="0"/>
          <p:nvPr/>
        </p:nvPicPr>
        <p:blipFill>
          <a:blip r:embed="rId3">
            <a:alphaModFix/>
          </a:blip>
          <a:stretch>
            <a:fillRect/>
          </a:stretch>
        </p:blipFill>
        <p:spPr>
          <a:xfrm>
            <a:off x="152400" y="1778745"/>
            <a:ext cx="8839200" cy="3571690"/>
          </a:xfrm>
          <a:prstGeom prst="rect">
            <a:avLst/>
          </a:prstGeom>
          <a:noFill/>
          <a:ln>
            <a:noFill/>
          </a:ln>
        </p:spPr>
      </p:pic>
      <p:pic>
        <p:nvPicPr>
          <p:cNvPr id="2" name="Picture 1" descr="Logo&#10;&#10;Description automatically generated">
            <a:extLst>
              <a:ext uri="{FF2B5EF4-FFF2-40B4-BE49-F238E27FC236}">
                <a16:creationId xmlns:a16="http://schemas.microsoft.com/office/drawing/2014/main" id="{359C6ED5-2F13-B4F0-9103-217F328F46DE}"/>
              </a:ext>
            </a:extLst>
          </p:cNvPr>
          <p:cNvPicPr>
            <a:picLocks noChangeAspect="1"/>
          </p:cNvPicPr>
          <p:nvPr/>
        </p:nvPicPr>
        <p:blipFill>
          <a:blip r:embed="rId4"/>
          <a:stretch>
            <a:fillRect/>
          </a:stretch>
        </p:blipFill>
        <p:spPr>
          <a:xfrm>
            <a:off x="0" y="66840"/>
            <a:ext cx="2286000" cy="913626"/>
          </a:xfrm>
          <a:prstGeom prst="rect">
            <a:avLst/>
          </a:prstGeom>
        </p:spPr>
      </p:pic>
      <p:pic>
        <p:nvPicPr>
          <p:cNvPr id="3" name="Picture 2" descr="Logo, company name&#10;&#10;Description automatically generated">
            <a:extLst>
              <a:ext uri="{FF2B5EF4-FFF2-40B4-BE49-F238E27FC236}">
                <a16:creationId xmlns:a16="http://schemas.microsoft.com/office/drawing/2014/main" id="{613EFA9E-91EC-B2FF-F8FA-52C19F0D33D2}"/>
              </a:ext>
            </a:extLst>
          </p:cNvPr>
          <p:cNvPicPr>
            <a:picLocks noChangeAspect="1"/>
          </p:cNvPicPr>
          <p:nvPr/>
        </p:nvPicPr>
        <p:blipFill>
          <a:blip r:embed="rId5"/>
          <a:stretch>
            <a:fillRect/>
          </a:stretch>
        </p:blipFill>
        <p:spPr>
          <a:xfrm>
            <a:off x="7013358" y="5631"/>
            <a:ext cx="2014887" cy="1007444"/>
          </a:xfrm>
          <a:prstGeom prst="rect">
            <a:avLst/>
          </a:prstGeom>
        </p:spPr>
      </p:pic>
      <p:pic>
        <p:nvPicPr>
          <p:cNvPr id="4" name="Picture 3">
            <a:extLst>
              <a:ext uri="{FF2B5EF4-FFF2-40B4-BE49-F238E27FC236}">
                <a16:creationId xmlns:a16="http://schemas.microsoft.com/office/drawing/2014/main" id="{D9E89C60-8526-BC84-A86F-6A67E28C4068}"/>
              </a:ext>
            </a:extLst>
          </p:cNvPr>
          <p:cNvPicPr>
            <a:picLocks noChangeAspect="1"/>
          </p:cNvPicPr>
          <p:nvPr/>
        </p:nvPicPr>
        <p:blipFill>
          <a:blip r:embed="rId6"/>
          <a:stretch>
            <a:fillRect/>
          </a:stretch>
        </p:blipFill>
        <p:spPr>
          <a:xfrm>
            <a:off x="3035191" y="214090"/>
            <a:ext cx="3228975" cy="61912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gab907193c4_0_51"/>
          <p:cNvSpPr/>
          <p:nvPr/>
        </p:nvSpPr>
        <p:spPr>
          <a:xfrm>
            <a:off x="254700" y="1156845"/>
            <a:ext cx="8634600" cy="469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500" b="1" i="0" u="none" strike="noStrike" cap="none">
                <a:solidFill>
                  <a:srgbClr val="366092"/>
                </a:solidFill>
                <a:latin typeface="Lato"/>
                <a:ea typeface="Lato"/>
                <a:cs typeface="Lato"/>
                <a:sym typeface="Lato"/>
              </a:rPr>
              <a:t>Activity planning sheet (</a:t>
            </a:r>
            <a:r>
              <a:rPr lang="en-GB" sz="2500" b="1">
                <a:solidFill>
                  <a:srgbClr val="366092"/>
                </a:solidFill>
                <a:latin typeface="Lato"/>
                <a:ea typeface="Lato"/>
                <a:cs typeface="Lato"/>
                <a:sym typeface="Lato"/>
              </a:rPr>
              <a:t>continued</a:t>
            </a:r>
            <a:r>
              <a:rPr lang="en-GB" sz="2500" b="1" i="0" u="none" strike="noStrike" cap="none">
                <a:solidFill>
                  <a:srgbClr val="366092"/>
                </a:solidFill>
                <a:latin typeface="Lato"/>
                <a:ea typeface="Lato"/>
                <a:cs typeface="Lato"/>
                <a:sym typeface="Lato"/>
              </a:rPr>
              <a: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366092"/>
              </a:solidFill>
              <a:latin typeface="Lato"/>
              <a:ea typeface="Lato"/>
              <a:cs typeface="Lato"/>
              <a:sym typeface="Lato"/>
            </a:endParaRPr>
          </a:p>
        </p:txBody>
      </p:sp>
      <p:pic>
        <p:nvPicPr>
          <p:cNvPr id="230" name="Google Shape;230;gab907193c4_0_51"/>
          <p:cNvPicPr preferRelativeResize="0"/>
          <p:nvPr/>
        </p:nvPicPr>
        <p:blipFill rotWithShape="1">
          <a:blip r:embed="rId3">
            <a:alphaModFix/>
          </a:blip>
          <a:srcRect/>
          <a:stretch/>
        </p:blipFill>
        <p:spPr>
          <a:xfrm>
            <a:off x="152400" y="1779750"/>
            <a:ext cx="8836475" cy="3925150"/>
          </a:xfrm>
          <a:prstGeom prst="rect">
            <a:avLst/>
          </a:prstGeom>
          <a:noFill/>
          <a:ln>
            <a:noFill/>
          </a:ln>
        </p:spPr>
      </p:pic>
      <p:pic>
        <p:nvPicPr>
          <p:cNvPr id="2" name="Picture 1" descr="Logo&#10;&#10;Description automatically generated">
            <a:extLst>
              <a:ext uri="{FF2B5EF4-FFF2-40B4-BE49-F238E27FC236}">
                <a16:creationId xmlns:a16="http://schemas.microsoft.com/office/drawing/2014/main" id="{B2396F73-796F-703E-B661-28842759E032}"/>
              </a:ext>
            </a:extLst>
          </p:cNvPr>
          <p:cNvPicPr>
            <a:picLocks noChangeAspect="1"/>
          </p:cNvPicPr>
          <p:nvPr/>
        </p:nvPicPr>
        <p:blipFill>
          <a:blip r:embed="rId4"/>
          <a:stretch>
            <a:fillRect/>
          </a:stretch>
        </p:blipFill>
        <p:spPr>
          <a:xfrm>
            <a:off x="0" y="66840"/>
            <a:ext cx="2286000" cy="913626"/>
          </a:xfrm>
          <a:prstGeom prst="rect">
            <a:avLst/>
          </a:prstGeom>
        </p:spPr>
      </p:pic>
      <p:pic>
        <p:nvPicPr>
          <p:cNvPr id="3" name="Picture 2" descr="Logo, company name&#10;&#10;Description automatically generated">
            <a:extLst>
              <a:ext uri="{FF2B5EF4-FFF2-40B4-BE49-F238E27FC236}">
                <a16:creationId xmlns:a16="http://schemas.microsoft.com/office/drawing/2014/main" id="{AE7D686E-D2A4-CEE6-7397-996B496C1415}"/>
              </a:ext>
            </a:extLst>
          </p:cNvPr>
          <p:cNvPicPr>
            <a:picLocks noChangeAspect="1"/>
          </p:cNvPicPr>
          <p:nvPr/>
        </p:nvPicPr>
        <p:blipFill>
          <a:blip r:embed="rId5"/>
          <a:stretch>
            <a:fillRect/>
          </a:stretch>
        </p:blipFill>
        <p:spPr>
          <a:xfrm>
            <a:off x="7013358" y="5631"/>
            <a:ext cx="2014887" cy="1007444"/>
          </a:xfrm>
          <a:prstGeom prst="rect">
            <a:avLst/>
          </a:prstGeom>
        </p:spPr>
      </p:pic>
      <p:pic>
        <p:nvPicPr>
          <p:cNvPr id="4" name="Picture 3">
            <a:extLst>
              <a:ext uri="{FF2B5EF4-FFF2-40B4-BE49-F238E27FC236}">
                <a16:creationId xmlns:a16="http://schemas.microsoft.com/office/drawing/2014/main" id="{AC5FC6E2-6D1A-6F2E-B62E-9C9974F29BD0}"/>
              </a:ext>
            </a:extLst>
          </p:cNvPr>
          <p:cNvPicPr>
            <a:picLocks noChangeAspect="1"/>
          </p:cNvPicPr>
          <p:nvPr/>
        </p:nvPicPr>
        <p:blipFill>
          <a:blip r:embed="rId6"/>
          <a:stretch>
            <a:fillRect/>
          </a:stretch>
        </p:blipFill>
        <p:spPr>
          <a:xfrm>
            <a:off x="3035191" y="214090"/>
            <a:ext cx="3228975" cy="6191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bf12f6e3bc_0_106"/>
          <p:cNvSpPr txBox="1">
            <a:spLocks noGrp="1"/>
          </p:cNvSpPr>
          <p:nvPr>
            <p:ph type="body" idx="1"/>
          </p:nvPr>
        </p:nvSpPr>
        <p:spPr>
          <a:xfrm>
            <a:off x="365125" y="2450852"/>
            <a:ext cx="8399700" cy="13920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Clr>
                <a:srgbClr val="3F3F3F"/>
              </a:buClr>
              <a:buSzPts val="8000"/>
              <a:buNone/>
            </a:pPr>
            <a:r>
              <a:rPr lang="en-GB" sz="8000" b="1">
                <a:latin typeface="Calibri"/>
                <a:ea typeface="Calibri"/>
                <a:cs typeface="Calibri"/>
                <a:sym typeface="Calibri"/>
              </a:rPr>
              <a:t>GB5 Task</a:t>
            </a:r>
            <a:endParaRPr sz="8000" b="1">
              <a:latin typeface="Calibri"/>
              <a:ea typeface="Calibri"/>
              <a:cs typeface="Calibri"/>
              <a:sym typeface="Calibri"/>
            </a:endParaRPr>
          </a:p>
          <a:p>
            <a:pPr marL="0" lvl="0" indent="0" algn="ctr" rtl="0">
              <a:spcBef>
                <a:spcPts val="0"/>
              </a:spcBef>
              <a:spcAft>
                <a:spcPts val="0"/>
              </a:spcAft>
              <a:buClr>
                <a:srgbClr val="3F3F3F"/>
              </a:buClr>
              <a:buSzPts val="8000"/>
              <a:buNone/>
            </a:pPr>
            <a:r>
              <a:rPr lang="en-GB" sz="8000" b="1">
                <a:latin typeface="Calibri"/>
                <a:ea typeface="Calibri"/>
                <a:cs typeface="Calibri"/>
                <a:sym typeface="Calibri"/>
              </a:rPr>
              <a:t>Breakout rooms</a:t>
            </a:r>
            <a:endParaRPr sz="8000" b="1">
              <a:latin typeface="Calibri"/>
              <a:ea typeface="Calibri"/>
              <a:cs typeface="Calibri"/>
              <a:sym typeface="Calibri"/>
            </a:endParaRPr>
          </a:p>
        </p:txBody>
      </p:sp>
      <p:pic>
        <p:nvPicPr>
          <p:cNvPr id="2" name="Picture 1" descr="Logo&#10;&#10;Description automatically generated">
            <a:extLst>
              <a:ext uri="{FF2B5EF4-FFF2-40B4-BE49-F238E27FC236}">
                <a16:creationId xmlns:a16="http://schemas.microsoft.com/office/drawing/2014/main" id="{16E14D45-42B0-E47C-1D93-C9267A0FE127}"/>
              </a:ext>
            </a:extLst>
          </p:cNvPr>
          <p:cNvPicPr>
            <a:picLocks noChangeAspect="1"/>
          </p:cNvPicPr>
          <p:nvPr/>
        </p:nvPicPr>
        <p:blipFill>
          <a:blip r:embed="rId3"/>
          <a:stretch>
            <a:fillRect/>
          </a:stretch>
        </p:blipFill>
        <p:spPr>
          <a:xfrm>
            <a:off x="0" y="66840"/>
            <a:ext cx="2286000" cy="913626"/>
          </a:xfrm>
          <a:prstGeom prst="rect">
            <a:avLst/>
          </a:prstGeom>
        </p:spPr>
      </p:pic>
      <p:pic>
        <p:nvPicPr>
          <p:cNvPr id="3" name="Picture 2" descr="Logo, company name&#10;&#10;Description automatically generated">
            <a:extLst>
              <a:ext uri="{FF2B5EF4-FFF2-40B4-BE49-F238E27FC236}">
                <a16:creationId xmlns:a16="http://schemas.microsoft.com/office/drawing/2014/main" id="{10980ADB-7357-DA97-9118-5CD6F21D00A0}"/>
              </a:ext>
            </a:extLst>
          </p:cNvPr>
          <p:cNvPicPr>
            <a:picLocks noChangeAspect="1"/>
          </p:cNvPicPr>
          <p:nvPr/>
        </p:nvPicPr>
        <p:blipFill>
          <a:blip r:embed="rId4"/>
          <a:stretch>
            <a:fillRect/>
          </a:stretch>
        </p:blipFill>
        <p:spPr>
          <a:xfrm>
            <a:off x="7013358" y="5631"/>
            <a:ext cx="2014887" cy="1007444"/>
          </a:xfrm>
          <a:prstGeom prst="rect">
            <a:avLst/>
          </a:prstGeom>
        </p:spPr>
      </p:pic>
      <p:pic>
        <p:nvPicPr>
          <p:cNvPr id="4" name="Picture 3">
            <a:extLst>
              <a:ext uri="{FF2B5EF4-FFF2-40B4-BE49-F238E27FC236}">
                <a16:creationId xmlns:a16="http://schemas.microsoft.com/office/drawing/2014/main" id="{2351FC0C-59D7-D47B-F4C3-D774EE0E78AC}"/>
              </a:ext>
            </a:extLst>
          </p:cNvPr>
          <p:cNvPicPr>
            <a:picLocks noChangeAspect="1"/>
          </p:cNvPicPr>
          <p:nvPr/>
        </p:nvPicPr>
        <p:blipFill>
          <a:blip r:embed="rId5"/>
          <a:stretch>
            <a:fillRect/>
          </a:stretch>
        </p:blipFill>
        <p:spPr>
          <a:xfrm>
            <a:off x="3035191" y="214090"/>
            <a:ext cx="3228975" cy="61912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4" name="Google Shape;244;gbf12f6e3bc_0_150"/>
          <p:cNvSpPr/>
          <p:nvPr/>
        </p:nvSpPr>
        <p:spPr>
          <a:xfrm>
            <a:off x="254700" y="1156845"/>
            <a:ext cx="8634600" cy="469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500" b="1" i="0" u="none" strike="noStrike" cap="none">
                <a:solidFill>
                  <a:srgbClr val="366092"/>
                </a:solidFill>
                <a:latin typeface="Lato"/>
                <a:ea typeface="Lato"/>
                <a:cs typeface="Lato"/>
                <a:sym typeface="Lato"/>
              </a:rPr>
              <a:t>Activity planning sheet (template)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366092"/>
              </a:solidFill>
              <a:latin typeface="Lato"/>
              <a:ea typeface="Lato"/>
              <a:cs typeface="Lato"/>
              <a:sym typeface="Lato"/>
            </a:endParaRPr>
          </a:p>
        </p:txBody>
      </p:sp>
      <p:pic>
        <p:nvPicPr>
          <p:cNvPr id="245" name="Google Shape;245;gbf12f6e3bc_0_150"/>
          <p:cNvPicPr preferRelativeResize="0"/>
          <p:nvPr/>
        </p:nvPicPr>
        <p:blipFill>
          <a:blip r:embed="rId3">
            <a:alphaModFix/>
          </a:blip>
          <a:stretch>
            <a:fillRect/>
          </a:stretch>
        </p:blipFill>
        <p:spPr>
          <a:xfrm>
            <a:off x="771525" y="1626350"/>
            <a:ext cx="7874451" cy="4222425"/>
          </a:xfrm>
          <a:prstGeom prst="rect">
            <a:avLst/>
          </a:prstGeom>
          <a:noFill/>
          <a:ln>
            <a:noFill/>
          </a:ln>
        </p:spPr>
      </p:pic>
      <p:pic>
        <p:nvPicPr>
          <p:cNvPr id="2" name="Picture 1" descr="Logo&#10;&#10;Description automatically generated">
            <a:extLst>
              <a:ext uri="{FF2B5EF4-FFF2-40B4-BE49-F238E27FC236}">
                <a16:creationId xmlns:a16="http://schemas.microsoft.com/office/drawing/2014/main" id="{10D4BB96-ADBD-5FA4-B4EE-1B585511F6B7}"/>
              </a:ext>
            </a:extLst>
          </p:cNvPr>
          <p:cNvPicPr>
            <a:picLocks noChangeAspect="1"/>
          </p:cNvPicPr>
          <p:nvPr/>
        </p:nvPicPr>
        <p:blipFill>
          <a:blip r:embed="rId4"/>
          <a:stretch>
            <a:fillRect/>
          </a:stretch>
        </p:blipFill>
        <p:spPr>
          <a:xfrm>
            <a:off x="0" y="66840"/>
            <a:ext cx="2286000" cy="913626"/>
          </a:xfrm>
          <a:prstGeom prst="rect">
            <a:avLst/>
          </a:prstGeom>
        </p:spPr>
      </p:pic>
      <p:pic>
        <p:nvPicPr>
          <p:cNvPr id="3" name="Picture 2" descr="Logo, company name&#10;&#10;Description automatically generated">
            <a:extLst>
              <a:ext uri="{FF2B5EF4-FFF2-40B4-BE49-F238E27FC236}">
                <a16:creationId xmlns:a16="http://schemas.microsoft.com/office/drawing/2014/main" id="{5D5F4CA3-3A5F-2F23-A900-FCBD59DCE42D}"/>
              </a:ext>
            </a:extLst>
          </p:cNvPr>
          <p:cNvPicPr>
            <a:picLocks noChangeAspect="1"/>
          </p:cNvPicPr>
          <p:nvPr/>
        </p:nvPicPr>
        <p:blipFill>
          <a:blip r:embed="rId5"/>
          <a:stretch>
            <a:fillRect/>
          </a:stretch>
        </p:blipFill>
        <p:spPr>
          <a:xfrm>
            <a:off x="7013358" y="5631"/>
            <a:ext cx="2014887" cy="1007444"/>
          </a:xfrm>
          <a:prstGeom prst="rect">
            <a:avLst/>
          </a:prstGeom>
        </p:spPr>
      </p:pic>
      <p:pic>
        <p:nvPicPr>
          <p:cNvPr id="4" name="Picture 3">
            <a:extLst>
              <a:ext uri="{FF2B5EF4-FFF2-40B4-BE49-F238E27FC236}">
                <a16:creationId xmlns:a16="http://schemas.microsoft.com/office/drawing/2014/main" id="{522C679F-BF41-2283-0DE8-D7A111D83381}"/>
              </a:ext>
            </a:extLst>
          </p:cNvPr>
          <p:cNvPicPr>
            <a:picLocks noChangeAspect="1"/>
          </p:cNvPicPr>
          <p:nvPr/>
        </p:nvPicPr>
        <p:blipFill>
          <a:blip r:embed="rId6"/>
          <a:stretch>
            <a:fillRect/>
          </a:stretch>
        </p:blipFill>
        <p:spPr>
          <a:xfrm>
            <a:off x="3035191" y="214090"/>
            <a:ext cx="3228975" cy="61912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bf12f6e3bc_0_143"/>
          <p:cNvSpPr txBox="1">
            <a:spLocks noGrp="1"/>
          </p:cNvSpPr>
          <p:nvPr>
            <p:ph type="body" idx="1"/>
          </p:nvPr>
        </p:nvSpPr>
        <p:spPr>
          <a:xfrm>
            <a:off x="365125" y="2450852"/>
            <a:ext cx="8399700" cy="13920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Clr>
                <a:srgbClr val="3F3F3F"/>
              </a:buClr>
              <a:buSzPts val="8000"/>
              <a:buNone/>
            </a:pPr>
            <a:r>
              <a:rPr lang="en-GB" sz="8000" b="1">
                <a:latin typeface="Calibri"/>
                <a:ea typeface="Calibri"/>
                <a:cs typeface="Calibri"/>
                <a:sym typeface="Calibri"/>
              </a:rPr>
              <a:t>GB6 Task</a:t>
            </a:r>
            <a:endParaRPr sz="8000" b="1">
              <a:latin typeface="Calibri"/>
              <a:ea typeface="Calibri"/>
              <a:cs typeface="Calibri"/>
              <a:sym typeface="Calibri"/>
            </a:endParaRPr>
          </a:p>
          <a:p>
            <a:pPr marL="0" lvl="0" indent="0" algn="ctr" rtl="0">
              <a:spcBef>
                <a:spcPts val="0"/>
              </a:spcBef>
              <a:spcAft>
                <a:spcPts val="0"/>
              </a:spcAft>
              <a:buClr>
                <a:srgbClr val="3F3F3F"/>
              </a:buClr>
              <a:buSzPts val="8000"/>
              <a:buNone/>
            </a:pPr>
            <a:r>
              <a:rPr lang="en-GB" sz="8000" b="1">
                <a:latin typeface="Calibri"/>
                <a:ea typeface="Calibri"/>
                <a:cs typeface="Calibri"/>
                <a:sym typeface="Calibri"/>
              </a:rPr>
              <a:t>Breakout rooms</a:t>
            </a:r>
            <a:endParaRPr sz="8000" b="1">
              <a:latin typeface="Calibri"/>
              <a:ea typeface="Calibri"/>
              <a:cs typeface="Calibri"/>
              <a:sym typeface="Calibri"/>
            </a:endParaRPr>
          </a:p>
        </p:txBody>
      </p:sp>
      <p:pic>
        <p:nvPicPr>
          <p:cNvPr id="2" name="Picture 1" descr="Logo&#10;&#10;Description automatically generated">
            <a:extLst>
              <a:ext uri="{FF2B5EF4-FFF2-40B4-BE49-F238E27FC236}">
                <a16:creationId xmlns:a16="http://schemas.microsoft.com/office/drawing/2014/main" id="{13299937-1F44-07EB-35D2-C76670882247}"/>
              </a:ext>
            </a:extLst>
          </p:cNvPr>
          <p:cNvPicPr>
            <a:picLocks noChangeAspect="1"/>
          </p:cNvPicPr>
          <p:nvPr/>
        </p:nvPicPr>
        <p:blipFill>
          <a:blip r:embed="rId3"/>
          <a:stretch>
            <a:fillRect/>
          </a:stretch>
        </p:blipFill>
        <p:spPr>
          <a:xfrm>
            <a:off x="0" y="66840"/>
            <a:ext cx="2286000" cy="913626"/>
          </a:xfrm>
          <a:prstGeom prst="rect">
            <a:avLst/>
          </a:prstGeom>
        </p:spPr>
      </p:pic>
      <p:pic>
        <p:nvPicPr>
          <p:cNvPr id="3" name="Picture 2" descr="Logo, company name&#10;&#10;Description automatically generated">
            <a:extLst>
              <a:ext uri="{FF2B5EF4-FFF2-40B4-BE49-F238E27FC236}">
                <a16:creationId xmlns:a16="http://schemas.microsoft.com/office/drawing/2014/main" id="{38A214D8-6B28-AC33-FA77-011B5590823F}"/>
              </a:ext>
            </a:extLst>
          </p:cNvPr>
          <p:cNvPicPr>
            <a:picLocks noChangeAspect="1"/>
          </p:cNvPicPr>
          <p:nvPr/>
        </p:nvPicPr>
        <p:blipFill>
          <a:blip r:embed="rId4"/>
          <a:stretch>
            <a:fillRect/>
          </a:stretch>
        </p:blipFill>
        <p:spPr>
          <a:xfrm>
            <a:off x="7013358" y="5631"/>
            <a:ext cx="2014887" cy="1007444"/>
          </a:xfrm>
          <a:prstGeom prst="rect">
            <a:avLst/>
          </a:prstGeom>
        </p:spPr>
      </p:pic>
      <p:pic>
        <p:nvPicPr>
          <p:cNvPr id="4" name="Picture 3">
            <a:extLst>
              <a:ext uri="{FF2B5EF4-FFF2-40B4-BE49-F238E27FC236}">
                <a16:creationId xmlns:a16="http://schemas.microsoft.com/office/drawing/2014/main" id="{B8DB6253-1619-EAD9-BFE0-96E485ED9753}"/>
              </a:ext>
            </a:extLst>
          </p:cNvPr>
          <p:cNvPicPr>
            <a:picLocks noChangeAspect="1"/>
          </p:cNvPicPr>
          <p:nvPr/>
        </p:nvPicPr>
        <p:blipFill>
          <a:blip r:embed="rId5"/>
          <a:stretch>
            <a:fillRect/>
          </a:stretch>
        </p:blipFill>
        <p:spPr>
          <a:xfrm>
            <a:off x="3035191" y="214090"/>
            <a:ext cx="3228975" cy="61912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9" name="Google Shape;259;gbb29cecdb6_0_2"/>
          <p:cNvSpPr/>
          <p:nvPr/>
        </p:nvSpPr>
        <p:spPr>
          <a:xfrm>
            <a:off x="254700" y="1156845"/>
            <a:ext cx="8634600" cy="469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500" b="1">
                <a:solidFill>
                  <a:srgbClr val="366092"/>
                </a:solidFill>
                <a:latin typeface="Lato"/>
                <a:ea typeface="Lato"/>
                <a:cs typeface="Lato"/>
                <a:sym typeface="Lato"/>
              </a:rPr>
              <a:t>Activity Planning Tips</a:t>
            </a:r>
            <a:endParaRPr sz="2800" b="0" i="0" u="none" strike="noStrike" cap="none">
              <a:solidFill>
                <a:srgbClr val="366092"/>
              </a:solidFill>
              <a:latin typeface="Lato"/>
              <a:ea typeface="Lato"/>
              <a:cs typeface="Lato"/>
              <a:sym typeface="Lato"/>
            </a:endParaRPr>
          </a:p>
        </p:txBody>
      </p:sp>
      <p:sp>
        <p:nvSpPr>
          <p:cNvPr id="260" name="Google Shape;260;gbb29cecdb6_0_2"/>
          <p:cNvSpPr txBox="1"/>
          <p:nvPr/>
        </p:nvSpPr>
        <p:spPr>
          <a:xfrm>
            <a:off x="695350" y="1755250"/>
            <a:ext cx="8030400" cy="3095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600" b="1">
                <a:solidFill>
                  <a:srgbClr val="202124"/>
                </a:solidFill>
                <a:highlight>
                  <a:srgbClr val="FFFFFF"/>
                </a:highlight>
              </a:rPr>
              <a:t>Make your activity plans relevant, engaging, and productive.</a:t>
            </a:r>
            <a:endParaRPr sz="1600" b="1">
              <a:solidFill>
                <a:srgbClr val="202124"/>
              </a:solidFill>
              <a:highlight>
                <a:srgbClr val="FFFFFF"/>
              </a:highlight>
            </a:endParaRPr>
          </a:p>
          <a:p>
            <a:pPr marL="647700" marR="190500" lvl="0" indent="-330200" algn="l" rtl="0">
              <a:lnSpc>
                <a:spcPct val="115000"/>
              </a:lnSpc>
              <a:spcBef>
                <a:spcPts val="900"/>
              </a:spcBef>
              <a:spcAft>
                <a:spcPts val="0"/>
              </a:spcAft>
              <a:buClr>
                <a:srgbClr val="202124"/>
              </a:buClr>
              <a:buSzPts val="1600"/>
              <a:buChar char="●"/>
            </a:pPr>
            <a:r>
              <a:rPr lang="en-GB" sz="1600">
                <a:solidFill>
                  <a:srgbClr val="202124"/>
                </a:solidFill>
                <a:highlight>
                  <a:srgbClr val="FFFFFF"/>
                </a:highlight>
              </a:rPr>
              <a:t>Start with the big picture. I believe that starting is the hardest part. …</a:t>
            </a:r>
            <a:endParaRPr sz="1600">
              <a:solidFill>
                <a:srgbClr val="202124"/>
              </a:solidFill>
              <a:highlight>
                <a:srgbClr val="FFFFFF"/>
              </a:highlight>
            </a:endParaRPr>
          </a:p>
          <a:p>
            <a:pPr marL="647700" marR="190500" lvl="0" indent="-330200" algn="l" rtl="0">
              <a:lnSpc>
                <a:spcPct val="115000"/>
              </a:lnSpc>
              <a:spcBef>
                <a:spcPts val="0"/>
              </a:spcBef>
              <a:spcAft>
                <a:spcPts val="0"/>
              </a:spcAft>
              <a:buClr>
                <a:srgbClr val="202124"/>
              </a:buClr>
              <a:buSzPts val="1600"/>
              <a:buChar char="●"/>
            </a:pPr>
            <a:r>
              <a:rPr lang="en-GB" sz="1600">
                <a:solidFill>
                  <a:srgbClr val="202124"/>
                </a:solidFill>
                <a:highlight>
                  <a:srgbClr val="FFFFFF"/>
                </a:highlight>
              </a:rPr>
              <a:t>Behind every great lesson is a strong learning objective (think SMART) </a:t>
            </a:r>
            <a:endParaRPr sz="1600">
              <a:solidFill>
                <a:srgbClr val="202124"/>
              </a:solidFill>
              <a:highlight>
                <a:srgbClr val="FFFFFF"/>
              </a:highlight>
            </a:endParaRPr>
          </a:p>
          <a:p>
            <a:pPr marL="647700" marR="190500" lvl="0" indent="-330200" algn="l" rtl="0">
              <a:lnSpc>
                <a:spcPct val="115000"/>
              </a:lnSpc>
              <a:spcBef>
                <a:spcPts val="0"/>
              </a:spcBef>
              <a:spcAft>
                <a:spcPts val="0"/>
              </a:spcAft>
              <a:buClr>
                <a:srgbClr val="202124"/>
              </a:buClr>
              <a:buSzPts val="1600"/>
              <a:buChar char="●"/>
            </a:pPr>
            <a:r>
              <a:rPr lang="en-GB" sz="1600">
                <a:solidFill>
                  <a:srgbClr val="202124"/>
                </a:solidFill>
                <a:highlight>
                  <a:srgbClr val="FFFFFF"/>
                </a:highlight>
              </a:rPr>
              <a:t>Let the students know what they will be learning; keep them engaged and on track</a:t>
            </a:r>
            <a:endParaRPr sz="1600">
              <a:solidFill>
                <a:srgbClr val="202124"/>
              </a:solidFill>
              <a:highlight>
                <a:srgbClr val="FFFFFF"/>
              </a:highlight>
            </a:endParaRPr>
          </a:p>
          <a:p>
            <a:pPr marL="647700" marR="190500" lvl="0" indent="-330200" algn="l" rtl="0">
              <a:lnSpc>
                <a:spcPct val="115000"/>
              </a:lnSpc>
              <a:spcBef>
                <a:spcPts val="0"/>
              </a:spcBef>
              <a:spcAft>
                <a:spcPts val="0"/>
              </a:spcAft>
              <a:buClr>
                <a:srgbClr val="202124"/>
              </a:buClr>
              <a:buSzPts val="1600"/>
              <a:buChar char="●"/>
            </a:pPr>
            <a:r>
              <a:rPr lang="en-GB" sz="1600">
                <a:solidFill>
                  <a:srgbClr val="202124"/>
                </a:solidFill>
                <a:highlight>
                  <a:srgbClr val="FFFFFF"/>
                </a:highlight>
              </a:rPr>
              <a:t>Get creative about your resources </a:t>
            </a:r>
            <a:endParaRPr sz="1600">
              <a:solidFill>
                <a:srgbClr val="202124"/>
              </a:solidFill>
              <a:highlight>
                <a:srgbClr val="FFFFFF"/>
              </a:highlight>
            </a:endParaRPr>
          </a:p>
          <a:p>
            <a:pPr marL="647700" marR="190500" lvl="0" indent="-330200" algn="l" rtl="0">
              <a:lnSpc>
                <a:spcPct val="115000"/>
              </a:lnSpc>
              <a:spcBef>
                <a:spcPts val="0"/>
              </a:spcBef>
              <a:spcAft>
                <a:spcPts val="0"/>
              </a:spcAft>
              <a:buClr>
                <a:srgbClr val="202124"/>
              </a:buClr>
              <a:buSzPts val="1600"/>
              <a:buChar char="●"/>
            </a:pPr>
            <a:r>
              <a:rPr lang="en-GB" sz="1600">
                <a:solidFill>
                  <a:srgbClr val="202124"/>
                </a:solidFill>
                <a:highlight>
                  <a:srgbClr val="FFFFFF"/>
                </a:highlight>
              </a:rPr>
              <a:t>Think backwards and relate the </a:t>
            </a:r>
            <a:r>
              <a:rPr lang="en-GB" sz="1600" b="1">
                <a:solidFill>
                  <a:srgbClr val="202124"/>
                </a:solidFill>
                <a:highlight>
                  <a:srgbClr val="FFFFFF"/>
                </a:highlight>
              </a:rPr>
              <a:t>activity plan</a:t>
            </a:r>
            <a:r>
              <a:rPr lang="en-GB" sz="1600">
                <a:solidFill>
                  <a:srgbClr val="202124"/>
                </a:solidFill>
                <a:highlight>
                  <a:srgbClr val="FFFFFF"/>
                </a:highlight>
              </a:rPr>
              <a:t> to real life. ...</a:t>
            </a:r>
            <a:endParaRPr sz="1600">
              <a:solidFill>
                <a:srgbClr val="202124"/>
              </a:solidFill>
              <a:highlight>
                <a:srgbClr val="FFFFFF"/>
              </a:highlight>
            </a:endParaRPr>
          </a:p>
          <a:p>
            <a:pPr marL="647700" marR="190500" lvl="0" indent="-330200" algn="l" rtl="0">
              <a:lnSpc>
                <a:spcPct val="115000"/>
              </a:lnSpc>
              <a:spcBef>
                <a:spcPts val="0"/>
              </a:spcBef>
              <a:spcAft>
                <a:spcPts val="0"/>
              </a:spcAft>
              <a:buClr>
                <a:srgbClr val="202124"/>
              </a:buClr>
              <a:buSzPts val="1600"/>
              <a:buChar char="●"/>
            </a:pPr>
            <a:r>
              <a:rPr lang="en-GB" sz="1600">
                <a:solidFill>
                  <a:srgbClr val="202124"/>
                </a:solidFill>
                <a:highlight>
                  <a:srgbClr val="FFFFFF"/>
                </a:highlight>
              </a:rPr>
              <a:t>Think about any questions you might ask the students to keep them engaged (use a poll, a quiz etc.)</a:t>
            </a:r>
            <a:endParaRPr sz="1600">
              <a:solidFill>
                <a:srgbClr val="202124"/>
              </a:solidFill>
              <a:highlight>
                <a:srgbClr val="FFFFFF"/>
              </a:highlight>
            </a:endParaRPr>
          </a:p>
          <a:p>
            <a:pPr marL="647700" marR="190500" lvl="0" indent="-330200" algn="l" rtl="0">
              <a:lnSpc>
                <a:spcPct val="115000"/>
              </a:lnSpc>
              <a:spcBef>
                <a:spcPts val="0"/>
              </a:spcBef>
              <a:spcAft>
                <a:spcPts val="0"/>
              </a:spcAft>
              <a:buClr>
                <a:srgbClr val="202124"/>
              </a:buClr>
              <a:buSzPts val="1600"/>
              <a:buChar char="●"/>
            </a:pPr>
            <a:r>
              <a:rPr lang="en-GB" sz="1600">
                <a:solidFill>
                  <a:srgbClr val="202124"/>
                </a:solidFill>
                <a:highlight>
                  <a:srgbClr val="FFFFFF"/>
                </a:highlight>
              </a:rPr>
              <a:t>Set a time for Q&amp;A </a:t>
            </a:r>
            <a:endParaRPr sz="1600">
              <a:solidFill>
                <a:srgbClr val="202124"/>
              </a:solidFill>
              <a:highlight>
                <a:srgbClr val="FFFFFF"/>
              </a:highlight>
            </a:endParaRPr>
          </a:p>
        </p:txBody>
      </p:sp>
      <p:pic>
        <p:nvPicPr>
          <p:cNvPr id="261" name="Google Shape;261;gbb29cecdb6_0_2"/>
          <p:cNvPicPr preferRelativeResize="0"/>
          <p:nvPr/>
        </p:nvPicPr>
        <p:blipFill>
          <a:blip r:embed="rId3">
            <a:alphaModFix/>
          </a:blip>
          <a:stretch>
            <a:fillRect/>
          </a:stretch>
        </p:blipFill>
        <p:spPr>
          <a:xfrm>
            <a:off x="3731300" y="4416775"/>
            <a:ext cx="3344850" cy="2228500"/>
          </a:xfrm>
          <a:prstGeom prst="rect">
            <a:avLst/>
          </a:prstGeom>
          <a:noFill/>
          <a:ln>
            <a:noFill/>
          </a:ln>
        </p:spPr>
      </p:pic>
      <p:pic>
        <p:nvPicPr>
          <p:cNvPr id="2" name="Picture 1" descr="Logo&#10;&#10;Description automatically generated">
            <a:extLst>
              <a:ext uri="{FF2B5EF4-FFF2-40B4-BE49-F238E27FC236}">
                <a16:creationId xmlns:a16="http://schemas.microsoft.com/office/drawing/2014/main" id="{CA3CC6E0-A485-E024-EB25-E38728746870}"/>
              </a:ext>
            </a:extLst>
          </p:cNvPr>
          <p:cNvPicPr>
            <a:picLocks noChangeAspect="1"/>
          </p:cNvPicPr>
          <p:nvPr/>
        </p:nvPicPr>
        <p:blipFill>
          <a:blip r:embed="rId4"/>
          <a:stretch>
            <a:fillRect/>
          </a:stretch>
        </p:blipFill>
        <p:spPr>
          <a:xfrm>
            <a:off x="0" y="66840"/>
            <a:ext cx="2286000" cy="913626"/>
          </a:xfrm>
          <a:prstGeom prst="rect">
            <a:avLst/>
          </a:prstGeom>
        </p:spPr>
      </p:pic>
      <p:pic>
        <p:nvPicPr>
          <p:cNvPr id="3" name="Picture 2" descr="Logo, company name&#10;&#10;Description automatically generated">
            <a:extLst>
              <a:ext uri="{FF2B5EF4-FFF2-40B4-BE49-F238E27FC236}">
                <a16:creationId xmlns:a16="http://schemas.microsoft.com/office/drawing/2014/main" id="{E8F6A7EF-821D-62C8-17B6-B04FACABB01B}"/>
              </a:ext>
            </a:extLst>
          </p:cNvPr>
          <p:cNvPicPr>
            <a:picLocks noChangeAspect="1"/>
          </p:cNvPicPr>
          <p:nvPr/>
        </p:nvPicPr>
        <p:blipFill>
          <a:blip r:embed="rId5"/>
          <a:stretch>
            <a:fillRect/>
          </a:stretch>
        </p:blipFill>
        <p:spPr>
          <a:xfrm>
            <a:off x="7013358" y="5631"/>
            <a:ext cx="2014887" cy="1007444"/>
          </a:xfrm>
          <a:prstGeom prst="rect">
            <a:avLst/>
          </a:prstGeom>
        </p:spPr>
      </p:pic>
      <p:pic>
        <p:nvPicPr>
          <p:cNvPr id="4" name="Picture 3">
            <a:extLst>
              <a:ext uri="{FF2B5EF4-FFF2-40B4-BE49-F238E27FC236}">
                <a16:creationId xmlns:a16="http://schemas.microsoft.com/office/drawing/2014/main" id="{6D8F92E8-59E6-C2F3-6BE5-F4DE4C31EBD4}"/>
              </a:ext>
            </a:extLst>
          </p:cNvPr>
          <p:cNvPicPr>
            <a:picLocks noChangeAspect="1"/>
          </p:cNvPicPr>
          <p:nvPr/>
        </p:nvPicPr>
        <p:blipFill>
          <a:blip r:embed="rId6"/>
          <a:stretch>
            <a:fillRect/>
          </a:stretch>
        </p:blipFill>
        <p:spPr>
          <a:xfrm>
            <a:off x="3035191" y="214090"/>
            <a:ext cx="3228975" cy="61912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8" name="Google Shape;268;gb91f8ac942_0_250"/>
          <p:cNvSpPr/>
          <p:nvPr/>
        </p:nvSpPr>
        <p:spPr>
          <a:xfrm>
            <a:off x="254700" y="1156845"/>
            <a:ext cx="8634600" cy="46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366092"/>
              </a:solidFill>
              <a:latin typeface="Lato"/>
              <a:ea typeface="Lato"/>
              <a:cs typeface="Lato"/>
              <a:sym typeface="Lato"/>
            </a:endParaRPr>
          </a:p>
        </p:txBody>
      </p:sp>
      <p:pic>
        <p:nvPicPr>
          <p:cNvPr id="269" name="Google Shape;269;gb91f8ac942_0_250"/>
          <p:cNvPicPr preferRelativeResize="0"/>
          <p:nvPr/>
        </p:nvPicPr>
        <p:blipFill>
          <a:blip r:embed="rId3">
            <a:alphaModFix/>
          </a:blip>
          <a:stretch>
            <a:fillRect/>
          </a:stretch>
        </p:blipFill>
        <p:spPr>
          <a:xfrm>
            <a:off x="1881525" y="1260650"/>
            <a:ext cx="5358224" cy="4926849"/>
          </a:xfrm>
          <a:prstGeom prst="rect">
            <a:avLst/>
          </a:prstGeom>
          <a:noFill/>
          <a:ln>
            <a:noFill/>
          </a:ln>
        </p:spPr>
      </p:pic>
      <p:pic>
        <p:nvPicPr>
          <p:cNvPr id="2" name="Picture 1" descr="Logo&#10;&#10;Description automatically generated">
            <a:extLst>
              <a:ext uri="{FF2B5EF4-FFF2-40B4-BE49-F238E27FC236}">
                <a16:creationId xmlns:a16="http://schemas.microsoft.com/office/drawing/2014/main" id="{7B98F3A3-24E2-B7DC-6971-9D359787ACF6}"/>
              </a:ext>
            </a:extLst>
          </p:cNvPr>
          <p:cNvPicPr>
            <a:picLocks noChangeAspect="1"/>
          </p:cNvPicPr>
          <p:nvPr/>
        </p:nvPicPr>
        <p:blipFill>
          <a:blip r:embed="rId4"/>
          <a:stretch>
            <a:fillRect/>
          </a:stretch>
        </p:blipFill>
        <p:spPr>
          <a:xfrm>
            <a:off x="0" y="66840"/>
            <a:ext cx="2286000" cy="913626"/>
          </a:xfrm>
          <a:prstGeom prst="rect">
            <a:avLst/>
          </a:prstGeom>
        </p:spPr>
      </p:pic>
      <p:pic>
        <p:nvPicPr>
          <p:cNvPr id="3" name="Picture 2" descr="Logo, company name&#10;&#10;Description automatically generated">
            <a:extLst>
              <a:ext uri="{FF2B5EF4-FFF2-40B4-BE49-F238E27FC236}">
                <a16:creationId xmlns:a16="http://schemas.microsoft.com/office/drawing/2014/main" id="{C79205BE-7E51-74BC-C261-98ABD48D4F7C}"/>
              </a:ext>
            </a:extLst>
          </p:cNvPr>
          <p:cNvPicPr>
            <a:picLocks noChangeAspect="1"/>
          </p:cNvPicPr>
          <p:nvPr/>
        </p:nvPicPr>
        <p:blipFill>
          <a:blip r:embed="rId5"/>
          <a:stretch>
            <a:fillRect/>
          </a:stretch>
        </p:blipFill>
        <p:spPr>
          <a:xfrm>
            <a:off x="7013358" y="5631"/>
            <a:ext cx="2014887" cy="1007444"/>
          </a:xfrm>
          <a:prstGeom prst="rect">
            <a:avLst/>
          </a:prstGeom>
        </p:spPr>
      </p:pic>
      <p:pic>
        <p:nvPicPr>
          <p:cNvPr id="4" name="Picture 3">
            <a:extLst>
              <a:ext uri="{FF2B5EF4-FFF2-40B4-BE49-F238E27FC236}">
                <a16:creationId xmlns:a16="http://schemas.microsoft.com/office/drawing/2014/main" id="{F1E632A0-DB74-5843-6E79-6AE1EDD06E6B}"/>
              </a:ext>
            </a:extLst>
          </p:cNvPr>
          <p:cNvPicPr>
            <a:picLocks noChangeAspect="1"/>
          </p:cNvPicPr>
          <p:nvPr/>
        </p:nvPicPr>
        <p:blipFill>
          <a:blip r:embed="rId6"/>
          <a:stretch>
            <a:fillRect/>
          </a:stretch>
        </p:blipFill>
        <p:spPr>
          <a:xfrm>
            <a:off x="3035191" y="214090"/>
            <a:ext cx="3228975" cy="6191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ab907193c4_0_22"/>
          <p:cNvSpPr txBox="1">
            <a:spLocks noGrp="1"/>
          </p:cNvSpPr>
          <p:nvPr>
            <p:ph type="ctrTitle"/>
          </p:nvPr>
        </p:nvSpPr>
        <p:spPr>
          <a:xfrm>
            <a:off x="365125" y="1280685"/>
            <a:ext cx="8399400" cy="6153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400"/>
              <a:buNone/>
            </a:pPr>
            <a:r>
              <a:rPr lang="en-GB" sz="3100" dirty="0">
                <a:solidFill>
                  <a:srgbClr val="25292A"/>
                </a:solidFill>
                <a:latin typeface="Lato"/>
                <a:ea typeface="Lato"/>
                <a:cs typeface="Lato"/>
                <a:sym typeface="Lato"/>
              </a:rPr>
              <a:t>Agenda</a:t>
            </a:r>
            <a:endParaRPr sz="3100" u="sng" dirty="0">
              <a:solidFill>
                <a:srgbClr val="25292A"/>
              </a:solidFill>
              <a:latin typeface="Calibri"/>
              <a:ea typeface="Calibri"/>
              <a:cs typeface="Calibri"/>
              <a:sym typeface="Calibri"/>
            </a:endParaRPr>
          </a:p>
        </p:txBody>
      </p:sp>
      <p:sp>
        <p:nvSpPr>
          <p:cNvPr id="126" name="Google Shape;126;gab907193c4_0_22"/>
          <p:cNvSpPr txBox="1"/>
          <p:nvPr/>
        </p:nvSpPr>
        <p:spPr>
          <a:xfrm>
            <a:off x="365125" y="2145011"/>
            <a:ext cx="8399400" cy="33219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80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en-GB" sz="2800" b="0" i="0" u="none" strike="noStrike" cap="none">
                <a:solidFill>
                  <a:srgbClr val="000000"/>
                </a:solidFill>
                <a:latin typeface="Calibri"/>
                <a:ea typeface="Calibri"/>
                <a:cs typeface="Calibri"/>
                <a:sym typeface="Calibri"/>
              </a:rPr>
              <a:t>Gatsby Benchmark 5&amp;6 online guidance</a:t>
            </a:r>
            <a:endParaRPr sz="28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en-GB" sz="2800">
                <a:latin typeface="Calibri"/>
                <a:ea typeface="Calibri"/>
                <a:cs typeface="Calibri"/>
                <a:sym typeface="Calibri"/>
              </a:rPr>
              <a:t>G</a:t>
            </a:r>
            <a:r>
              <a:rPr lang="en-GB" sz="2800" b="0" i="0" u="none" strike="noStrike" cap="none">
                <a:solidFill>
                  <a:srgbClr val="000000"/>
                </a:solidFill>
                <a:latin typeface="Calibri"/>
                <a:ea typeface="Calibri"/>
                <a:cs typeface="Calibri"/>
                <a:sym typeface="Calibri"/>
              </a:rPr>
              <a:t>ood practice for virtual meetings</a:t>
            </a:r>
            <a:endParaRPr sz="2800" b="0" i="0" u="none" strike="noStrike" cap="none">
              <a:solidFill>
                <a:srgbClr val="000000"/>
              </a:solidFill>
              <a:latin typeface="Calibri"/>
              <a:ea typeface="Calibri"/>
              <a:cs typeface="Calibri"/>
              <a:sym typeface="Calibri"/>
            </a:endParaRPr>
          </a:p>
          <a:p>
            <a:pPr marL="0" lvl="0" indent="0" algn="ctr" rtl="0">
              <a:spcBef>
                <a:spcPts val="0"/>
              </a:spcBef>
              <a:spcAft>
                <a:spcPts val="0"/>
              </a:spcAft>
              <a:buClr>
                <a:schemeClr val="dk1"/>
              </a:buClr>
              <a:buSzPts val="2400"/>
              <a:buFont typeface="Arial"/>
              <a:buNone/>
            </a:pPr>
            <a:r>
              <a:rPr lang="en-GB" sz="2800">
                <a:solidFill>
                  <a:schemeClr val="dk1"/>
                </a:solidFill>
                <a:latin typeface="Calibri"/>
                <a:ea typeface="Calibri"/>
                <a:cs typeface="Calibri"/>
                <a:sym typeface="Calibri"/>
              </a:rPr>
              <a:t>Activity format cycle</a:t>
            </a:r>
            <a:endParaRPr sz="28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2400"/>
              <a:buFont typeface="Arial"/>
              <a:buNone/>
            </a:pPr>
            <a:r>
              <a:rPr lang="en-GB" sz="2800">
                <a:solidFill>
                  <a:schemeClr val="dk1"/>
                </a:solidFill>
                <a:latin typeface="Calibri"/>
                <a:ea typeface="Calibri"/>
                <a:cs typeface="Calibri"/>
                <a:sym typeface="Calibri"/>
              </a:rPr>
              <a:t>GB5 &amp;6 </a:t>
            </a:r>
            <a:r>
              <a:rPr lang="en-GB" sz="2800" b="0" i="0" u="none" strike="noStrike" cap="none">
                <a:solidFill>
                  <a:schemeClr val="dk1"/>
                </a:solidFill>
                <a:latin typeface="Calibri"/>
                <a:ea typeface="Calibri"/>
                <a:cs typeface="Calibri"/>
                <a:sym typeface="Calibri"/>
              </a:rPr>
              <a:t>Activity planning sheet (template</a:t>
            </a:r>
            <a:r>
              <a:rPr lang="en-GB" sz="2800">
                <a:solidFill>
                  <a:schemeClr val="dk1"/>
                </a:solidFill>
                <a:latin typeface="Calibri"/>
                <a:ea typeface="Calibri"/>
                <a:cs typeface="Calibri"/>
                <a:sym typeface="Calibri"/>
              </a:rPr>
              <a:t> &amp; practice)</a:t>
            </a:r>
            <a:endParaRPr sz="2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2400"/>
              <a:buFont typeface="Arial"/>
              <a:buNone/>
            </a:pPr>
            <a:r>
              <a:rPr lang="en-GB" sz="2800">
                <a:solidFill>
                  <a:schemeClr val="dk1"/>
                </a:solidFill>
                <a:latin typeface="Calibri"/>
                <a:ea typeface="Calibri"/>
                <a:cs typeface="Calibri"/>
                <a:sym typeface="Calibri"/>
              </a:rPr>
              <a:t>Activity planning tips &amp; examples</a:t>
            </a:r>
            <a:endParaRPr sz="28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2400"/>
              <a:buFont typeface="Arial"/>
              <a:buNone/>
            </a:pPr>
            <a:r>
              <a:rPr lang="en-GB" sz="2800">
                <a:solidFill>
                  <a:schemeClr val="dk1"/>
                </a:solidFill>
                <a:latin typeface="Calibri"/>
                <a:ea typeface="Calibri"/>
                <a:cs typeface="Calibri"/>
                <a:sym typeface="Calibri"/>
              </a:rPr>
              <a:t>Q&amp;A</a:t>
            </a:r>
            <a:endParaRPr sz="28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2400"/>
              <a:buFont typeface="Arial"/>
              <a:buNone/>
            </a:pPr>
            <a:r>
              <a:rPr lang="en-GB" sz="2800">
                <a:solidFill>
                  <a:schemeClr val="dk1"/>
                </a:solidFill>
                <a:latin typeface="Calibri"/>
                <a:ea typeface="Calibri"/>
                <a:cs typeface="Calibri"/>
                <a:sym typeface="Calibri"/>
              </a:rPr>
              <a:t>Networking</a:t>
            </a:r>
            <a:endParaRPr sz="28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2400"/>
              <a:buFont typeface="Arial"/>
              <a:buNone/>
            </a:pPr>
            <a:endParaRPr sz="3200" b="0" i="0" u="none" strike="noStrike" cap="none">
              <a:solidFill>
                <a:schemeClr val="dk1"/>
              </a:solidFill>
              <a:latin typeface="Calibri"/>
              <a:ea typeface="Calibri"/>
              <a:cs typeface="Calibri"/>
              <a:sym typeface="Calibri"/>
            </a:endParaRPr>
          </a:p>
        </p:txBody>
      </p:sp>
      <p:pic>
        <p:nvPicPr>
          <p:cNvPr id="3" name="Picture 2" descr="Logo&#10;&#10;Description automatically generated">
            <a:extLst>
              <a:ext uri="{FF2B5EF4-FFF2-40B4-BE49-F238E27FC236}">
                <a16:creationId xmlns:a16="http://schemas.microsoft.com/office/drawing/2014/main" id="{47855898-A75D-686F-78C9-7877251D7777}"/>
              </a:ext>
            </a:extLst>
          </p:cNvPr>
          <p:cNvPicPr>
            <a:picLocks noChangeAspect="1"/>
          </p:cNvPicPr>
          <p:nvPr/>
        </p:nvPicPr>
        <p:blipFill>
          <a:blip r:embed="rId3"/>
          <a:stretch>
            <a:fillRect/>
          </a:stretch>
        </p:blipFill>
        <p:spPr>
          <a:xfrm>
            <a:off x="0" y="66840"/>
            <a:ext cx="2286000" cy="913626"/>
          </a:xfrm>
          <a:prstGeom prst="rect">
            <a:avLst/>
          </a:prstGeom>
        </p:spPr>
      </p:pic>
      <p:pic>
        <p:nvPicPr>
          <p:cNvPr id="4" name="Picture 3" descr="Logo, company name&#10;&#10;Description automatically generated">
            <a:extLst>
              <a:ext uri="{FF2B5EF4-FFF2-40B4-BE49-F238E27FC236}">
                <a16:creationId xmlns:a16="http://schemas.microsoft.com/office/drawing/2014/main" id="{FBA75CA3-3153-10A4-5CB0-5ED85B56C54C}"/>
              </a:ext>
            </a:extLst>
          </p:cNvPr>
          <p:cNvPicPr>
            <a:picLocks noChangeAspect="1"/>
          </p:cNvPicPr>
          <p:nvPr/>
        </p:nvPicPr>
        <p:blipFill>
          <a:blip r:embed="rId4"/>
          <a:stretch>
            <a:fillRect/>
          </a:stretch>
        </p:blipFill>
        <p:spPr>
          <a:xfrm>
            <a:off x="7013358" y="5631"/>
            <a:ext cx="2014887" cy="1007444"/>
          </a:xfrm>
          <a:prstGeom prst="rect">
            <a:avLst/>
          </a:prstGeom>
        </p:spPr>
      </p:pic>
      <p:pic>
        <p:nvPicPr>
          <p:cNvPr id="5" name="Picture 4">
            <a:extLst>
              <a:ext uri="{FF2B5EF4-FFF2-40B4-BE49-F238E27FC236}">
                <a16:creationId xmlns:a16="http://schemas.microsoft.com/office/drawing/2014/main" id="{36AB9C8F-A05C-E6F3-52B1-B813A406460A}"/>
              </a:ext>
            </a:extLst>
          </p:cNvPr>
          <p:cNvPicPr>
            <a:picLocks noChangeAspect="1"/>
          </p:cNvPicPr>
          <p:nvPr/>
        </p:nvPicPr>
        <p:blipFill>
          <a:blip r:embed="rId5"/>
          <a:stretch>
            <a:fillRect/>
          </a:stretch>
        </p:blipFill>
        <p:spPr>
          <a:xfrm>
            <a:off x="3035191" y="214090"/>
            <a:ext cx="3228975" cy="61912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6" name="Google Shape;276;gbf12f6e3bc_0_81"/>
          <p:cNvPicPr preferRelativeResize="0"/>
          <p:nvPr/>
        </p:nvPicPr>
        <p:blipFill rotWithShape="1">
          <a:blip r:embed="rId3">
            <a:alphaModFix/>
          </a:blip>
          <a:srcRect/>
          <a:stretch/>
        </p:blipFill>
        <p:spPr>
          <a:xfrm>
            <a:off x="986246" y="1451453"/>
            <a:ext cx="7099663" cy="3995526"/>
          </a:xfrm>
          <a:prstGeom prst="rect">
            <a:avLst/>
          </a:prstGeom>
          <a:noFill/>
          <a:ln>
            <a:noFill/>
          </a:ln>
        </p:spPr>
      </p:pic>
      <p:pic>
        <p:nvPicPr>
          <p:cNvPr id="2" name="Picture 1" descr="Logo&#10;&#10;Description automatically generated">
            <a:extLst>
              <a:ext uri="{FF2B5EF4-FFF2-40B4-BE49-F238E27FC236}">
                <a16:creationId xmlns:a16="http://schemas.microsoft.com/office/drawing/2014/main" id="{D39B2FAA-E321-8569-FF0B-0615F3B498C1}"/>
              </a:ext>
            </a:extLst>
          </p:cNvPr>
          <p:cNvPicPr>
            <a:picLocks noChangeAspect="1"/>
          </p:cNvPicPr>
          <p:nvPr/>
        </p:nvPicPr>
        <p:blipFill>
          <a:blip r:embed="rId4"/>
          <a:stretch>
            <a:fillRect/>
          </a:stretch>
        </p:blipFill>
        <p:spPr>
          <a:xfrm>
            <a:off x="0" y="66840"/>
            <a:ext cx="2286000" cy="913626"/>
          </a:xfrm>
          <a:prstGeom prst="rect">
            <a:avLst/>
          </a:prstGeom>
        </p:spPr>
      </p:pic>
      <p:pic>
        <p:nvPicPr>
          <p:cNvPr id="3" name="Picture 2" descr="Logo, company name&#10;&#10;Description automatically generated">
            <a:extLst>
              <a:ext uri="{FF2B5EF4-FFF2-40B4-BE49-F238E27FC236}">
                <a16:creationId xmlns:a16="http://schemas.microsoft.com/office/drawing/2014/main" id="{CC678FAA-EA93-F0EC-A4D8-2411C9D98165}"/>
              </a:ext>
            </a:extLst>
          </p:cNvPr>
          <p:cNvPicPr>
            <a:picLocks noChangeAspect="1"/>
          </p:cNvPicPr>
          <p:nvPr/>
        </p:nvPicPr>
        <p:blipFill>
          <a:blip r:embed="rId5"/>
          <a:stretch>
            <a:fillRect/>
          </a:stretch>
        </p:blipFill>
        <p:spPr>
          <a:xfrm>
            <a:off x="7013358" y="5631"/>
            <a:ext cx="2014887" cy="1007444"/>
          </a:xfrm>
          <a:prstGeom prst="rect">
            <a:avLst/>
          </a:prstGeom>
        </p:spPr>
      </p:pic>
      <p:pic>
        <p:nvPicPr>
          <p:cNvPr id="4" name="Picture 3">
            <a:extLst>
              <a:ext uri="{FF2B5EF4-FFF2-40B4-BE49-F238E27FC236}">
                <a16:creationId xmlns:a16="http://schemas.microsoft.com/office/drawing/2014/main" id="{A258D5E1-62C5-F119-A48A-7048F0049613}"/>
              </a:ext>
            </a:extLst>
          </p:cNvPr>
          <p:cNvPicPr>
            <a:picLocks noChangeAspect="1"/>
          </p:cNvPicPr>
          <p:nvPr/>
        </p:nvPicPr>
        <p:blipFill>
          <a:blip r:embed="rId6"/>
          <a:stretch>
            <a:fillRect/>
          </a:stretch>
        </p:blipFill>
        <p:spPr>
          <a:xfrm>
            <a:off x="3035191" y="214090"/>
            <a:ext cx="3228975" cy="61912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3" name="Google Shape;283;gbf12f6e3bc_0_158"/>
          <p:cNvSpPr/>
          <p:nvPr/>
        </p:nvSpPr>
        <p:spPr>
          <a:xfrm>
            <a:off x="254700" y="1156845"/>
            <a:ext cx="8634600" cy="46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366092"/>
              </a:solidFill>
              <a:latin typeface="Lato"/>
              <a:ea typeface="Lato"/>
              <a:cs typeface="Lato"/>
              <a:sym typeface="Lato"/>
            </a:endParaRPr>
          </a:p>
        </p:txBody>
      </p:sp>
      <p:pic>
        <p:nvPicPr>
          <p:cNvPr id="284" name="Google Shape;284;gbf12f6e3bc_0_158"/>
          <p:cNvPicPr preferRelativeResize="0"/>
          <p:nvPr/>
        </p:nvPicPr>
        <p:blipFill>
          <a:blip r:embed="rId3">
            <a:alphaModFix/>
          </a:blip>
          <a:stretch>
            <a:fillRect/>
          </a:stretch>
        </p:blipFill>
        <p:spPr>
          <a:xfrm>
            <a:off x="1473662" y="1213950"/>
            <a:ext cx="6196674" cy="4642425"/>
          </a:xfrm>
          <a:prstGeom prst="rect">
            <a:avLst/>
          </a:prstGeom>
          <a:noFill/>
          <a:ln>
            <a:noFill/>
          </a:ln>
        </p:spPr>
      </p:pic>
      <p:pic>
        <p:nvPicPr>
          <p:cNvPr id="2" name="Picture 1" descr="Logo&#10;&#10;Description automatically generated">
            <a:extLst>
              <a:ext uri="{FF2B5EF4-FFF2-40B4-BE49-F238E27FC236}">
                <a16:creationId xmlns:a16="http://schemas.microsoft.com/office/drawing/2014/main" id="{CB9120AF-EDAB-2809-E8DF-46C21BFB4ECC}"/>
              </a:ext>
            </a:extLst>
          </p:cNvPr>
          <p:cNvPicPr>
            <a:picLocks noChangeAspect="1"/>
          </p:cNvPicPr>
          <p:nvPr/>
        </p:nvPicPr>
        <p:blipFill>
          <a:blip r:embed="rId4"/>
          <a:stretch>
            <a:fillRect/>
          </a:stretch>
        </p:blipFill>
        <p:spPr>
          <a:xfrm>
            <a:off x="0" y="66840"/>
            <a:ext cx="2286000" cy="913626"/>
          </a:xfrm>
          <a:prstGeom prst="rect">
            <a:avLst/>
          </a:prstGeom>
        </p:spPr>
      </p:pic>
      <p:pic>
        <p:nvPicPr>
          <p:cNvPr id="3" name="Picture 2" descr="Logo, company name&#10;&#10;Description automatically generated">
            <a:extLst>
              <a:ext uri="{FF2B5EF4-FFF2-40B4-BE49-F238E27FC236}">
                <a16:creationId xmlns:a16="http://schemas.microsoft.com/office/drawing/2014/main" id="{E8A2C5CD-55AD-71BC-477D-0999E8508AB4}"/>
              </a:ext>
            </a:extLst>
          </p:cNvPr>
          <p:cNvPicPr>
            <a:picLocks noChangeAspect="1"/>
          </p:cNvPicPr>
          <p:nvPr/>
        </p:nvPicPr>
        <p:blipFill>
          <a:blip r:embed="rId5"/>
          <a:stretch>
            <a:fillRect/>
          </a:stretch>
        </p:blipFill>
        <p:spPr>
          <a:xfrm>
            <a:off x="7013358" y="5631"/>
            <a:ext cx="2014887" cy="1007444"/>
          </a:xfrm>
          <a:prstGeom prst="rect">
            <a:avLst/>
          </a:prstGeom>
        </p:spPr>
      </p:pic>
      <p:pic>
        <p:nvPicPr>
          <p:cNvPr id="4" name="Picture 3">
            <a:extLst>
              <a:ext uri="{FF2B5EF4-FFF2-40B4-BE49-F238E27FC236}">
                <a16:creationId xmlns:a16="http://schemas.microsoft.com/office/drawing/2014/main" id="{0C06F0AF-8970-2E66-D47C-B6FF294444D0}"/>
              </a:ext>
            </a:extLst>
          </p:cNvPr>
          <p:cNvPicPr>
            <a:picLocks noChangeAspect="1"/>
          </p:cNvPicPr>
          <p:nvPr/>
        </p:nvPicPr>
        <p:blipFill>
          <a:blip r:embed="rId6"/>
          <a:stretch>
            <a:fillRect/>
          </a:stretch>
        </p:blipFill>
        <p:spPr>
          <a:xfrm>
            <a:off x="3035191" y="214090"/>
            <a:ext cx="3228975" cy="61912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bf12f6e3bc_0_137"/>
          <p:cNvSpPr txBox="1">
            <a:spLocks noGrp="1"/>
          </p:cNvSpPr>
          <p:nvPr>
            <p:ph type="body" idx="1"/>
          </p:nvPr>
        </p:nvSpPr>
        <p:spPr>
          <a:xfrm>
            <a:off x="365125" y="2450852"/>
            <a:ext cx="8399700" cy="13920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Clr>
                <a:srgbClr val="3F3F3F"/>
              </a:buClr>
              <a:buSzPts val="8000"/>
              <a:buNone/>
            </a:pPr>
            <a:r>
              <a:rPr lang="en-GB" sz="8000" b="1">
                <a:latin typeface="Calibri"/>
                <a:ea typeface="Calibri"/>
                <a:cs typeface="Calibri"/>
                <a:sym typeface="Calibri"/>
              </a:rPr>
              <a:t>Q&amp;A</a:t>
            </a:r>
            <a:endParaRPr sz="8000" b="1">
              <a:latin typeface="Calibri"/>
              <a:ea typeface="Calibri"/>
              <a:cs typeface="Calibri"/>
              <a:sym typeface="Calibri"/>
            </a:endParaRPr>
          </a:p>
        </p:txBody>
      </p:sp>
      <p:pic>
        <p:nvPicPr>
          <p:cNvPr id="2" name="Picture 1" descr="Logo&#10;&#10;Description automatically generated">
            <a:extLst>
              <a:ext uri="{FF2B5EF4-FFF2-40B4-BE49-F238E27FC236}">
                <a16:creationId xmlns:a16="http://schemas.microsoft.com/office/drawing/2014/main" id="{17368376-0FF9-E4B9-2920-2D2BBB09CC12}"/>
              </a:ext>
            </a:extLst>
          </p:cNvPr>
          <p:cNvPicPr>
            <a:picLocks noChangeAspect="1"/>
          </p:cNvPicPr>
          <p:nvPr/>
        </p:nvPicPr>
        <p:blipFill>
          <a:blip r:embed="rId3"/>
          <a:stretch>
            <a:fillRect/>
          </a:stretch>
        </p:blipFill>
        <p:spPr>
          <a:xfrm>
            <a:off x="0" y="66840"/>
            <a:ext cx="2286000" cy="913626"/>
          </a:xfrm>
          <a:prstGeom prst="rect">
            <a:avLst/>
          </a:prstGeom>
        </p:spPr>
      </p:pic>
      <p:pic>
        <p:nvPicPr>
          <p:cNvPr id="3" name="Picture 2" descr="Logo, company name&#10;&#10;Description automatically generated">
            <a:extLst>
              <a:ext uri="{FF2B5EF4-FFF2-40B4-BE49-F238E27FC236}">
                <a16:creationId xmlns:a16="http://schemas.microsoft.com/office/drawing/2014/main" id="{C2A80AF5-1E0E-3B9F-5DED-649C6B660065}"/>
              </a:ext>
            </a:extLst>
          </p:cNvPr>
          <p:cNvPicPr>
            <a:picLocks noChangeAspect="1"/>
          </p:cNvPicPr>
          <p:nvPr/>
        </p:nvPicPr>
        <p:blipFill>
          <a:blip r:embed="rId4"/>
          <a:stretch>
            <a:fillRect/>
          </a:stretch>
        </p:blipFill>
        <p:spPr>
          <a:xfrm>
            <a:off x="7013358" y="5631"/>
            <a:ext cx="2014887" cy="1007444"/>
          </a:xfrm>
          <a:prstGeom prst="rect">
            <a:avLst/>
          </a:prstGeom>
        </p:spPr>
      </p:pic>
      <p:pic>
        <p:nvPicPr>
          <p:cNvPr id="4" name="Picture 3">
            <a:extLst>
              <a:ext uri="{FF2B5EF4-FFF2-40B4-BE49-F238E27FC236}">
                <a16:creationId xmlns:a16="http://schemas.microsoft.com/office/drawing/2014/main" id="{209FBC9B-CD4C-4EFB-6673-9C1D3E292D47}"/>
              </a:ext>
            </a:extLst>
          </p:cNvPr>
          <p:cNvPicPr>
            <a:picLocks noChangeAspect="1"/>
          </p:cNvPicPr>
          <p:nvPr/>
        </p:nvPicPr>
        <p:blipFill>
          <a:blip r:embed="rId5"/>
          <a:stretch>
            <a:fillRect/>
          </a:stretch>
        </p:blipFill>
        <p:spPr>
          <a:xfrm>
            <a:off x="3035191" y="214090"/>
            <a:ext cx="3228975" cy="6191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Google Shape;133;p25"/>
          <p:cNvSpPr/>
          <p:nvPr/>
        </p:nvSpPr>
        <p:spPr>
          <a:xfrm>
            <a:off x="260777" y="1328291"/>
            <a:ext cx="8634548"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b="1">
                <a:solidFill>
                  <a:srgbClr val="366092"/>
                </a:solidFill>
                <a:latin typeface="Lato"/>
                <a:ea typeface="Lato"/>
                <a:cs typeface="Lato"/>
                <a:sym typeface="Lato"/>
              </a:rPr>
              <a:t>Meeting the Gatsby Benchmark 5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366092"/>
              </a:solidFill>
              <a:latin typeface="Lato"/>
              <a:ea typeface="Lato"/>
              <a:cs typeface="Lato"/>
              <a:sym typeface="Lato"/>
            </a:endParaRPr>
          </a:p>
        </p:txBody>
      </p:sp>
      <p:pic>
        <p:nvPicPr>
          <p:cNvPr id="134" name="Google Shape;134;p25"/>
          <p:cNvPicPr preferRelativeResize="0"/>
          <p:nvPr/>
        </p:nvPicPr>
        <p:blipFill>
          <a:blip r:embed="rId3">
            <a:alphaModFix/>
          </a:blip>
          <a:stretch>
            <a:fillRect/>
          </a:stretch>
        </p:blipFill>
        <p:spPr>
          <a:xfrm>
            <a:off x="152400" y="2434798"/>
            <a:ext cx="8839199" cy="2920660"/>
          </a:xfrm>
          <a:prstGeom prst="rect">
            <a:avLst/>
          </a:prstGeom>
          <a:noFill/>
          <a:ln>
            <a:noFill/>
          </a:ln>
        </p:spPr>
      </p:pic>
      <p:pic>
        <p:nvPicPr>
          <p:cNvPr id="2" name="Picture 1" descr="Logo&#10;&#10;Description automatically generated">
            <a:extLst>
              <a:ext uri="{FF2B5EF4-FFF2-40B4-BE49-F238E27FC236}">
                <a16:creationId xmlns:a16="http://schemas.microsoft.com/office/drawing/2014/main" id="{2AC785DE-FC8B-6D83-E9B8-D513F106C28A}"/>
              </a:ext>
            </a:extLst>
          </p:cNvPr>
          <p:cNvPicPr>
            <a:picLocks noChangeAspect="1"/>
          </p:cNvPicPr>
          <p:nvPr/>
        </p:nvPicPr>
        <p:blipFill>
          <a:blip r:embed="rId4"/>
          <a:stretch>
            <a:fillRect/>
          </a:stretch>
        </p:blipFill>
        <p:spPr>
          <a:xfrm>
            <a:off x="0" y="66840"/>
            <a:ext cx="2286000" cy="913626"/>
          </a:xfrm>
          <a:prstGeom prst="rect">
            <a:avLst/>
          </a:prstGeom>
        </p:spPr>
      </p:pic>
      <p:pic>
        <p:nvPicPr>
          <p:cNvPr id="3" name="Picture 2" descr="Logo, company name&#10;&#10;Description automatically generated">
            <a:extLst>
              <a:ext uri="{FF2B5EF4-FFF2-40B4-BE49-F238E27FC236}">
                <a16:creationId xmlns:a16="http://schemas.microsoft.com/office/drawing/2014/main" id="{4EBF24E1-A0BF-1C08-800F-69C051750041}"/>
              </a:ext>
            </a:extLst>
          </p:cNvPr>
          <p:cNvPicPr>
            <a:picLocks noChangeAspect="1"/>
          </p:cNvPicPr>
          <p:nvPr/>
        </p:nvPicPr>
        <p:blipFill>
          <a:blip r:embed="rId5"/>
          <a:stretch>
            <a:fillRect/>
          </a:stretch>
        </p:blipFill>
        <p:spPr>
          <a:xfrm>
            <a:off x="7013358" y="5631"/>
            <a:ext cx="2014887" cy="1007444"/>
          </a:xfrm>
          <a:prstGeom prst="rect">
            <a:avLst/>
          </a:prstGeom>
        </p:spPr>
      </p:pic>
      <p:pic>
        <p:nvPicPr>
          <p:cNvPr id="4" name="Picture 3">
            <a:extLst>
              <a:ext uri="{FF2B5EF4-FFF2-40B4-BE49-F238E27FC236}">
                <a16:creationId xmlns:a16="http://schemas.microsoft.com/office/drawing/2014/main" id="{3EBE846D-1FC7-299B-3ED8-D85488A728AB}"/>
              </a:ext>
            </a:extLst>
          </p:cNvPr>
          <p:cNvPicPr>
            <a:picLocks noChangeAspect="1"/>
          </p:cNvPicPr>
          <p:nvPr/>
        </p:nvPicPr>
        <p:blipFill>
          <a:blip r:embed="rId6"/>
          <a:stretch>
            <a:fillRect/>
          </a:stretch>
        </p:blipFill>
        <p:spPr>
          <a:xfrm>
            <a:off x="3035191" y="214090"/>
            <a:ext cx="3228975" cy="6191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Google Shape;141;gbf12f6e3bc_0_0"/>
          <p:cNvSpPr/>
          <p:nvPr/>
        </p:nvSpPr>
        <p:spPr>
          <a:xfrm>
            <a:off x="404468" y="1465949"/>
            <a:ext cx="8367300" cy="375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a:solidFill>
                  <a:srgbClr val="366092"/>
                </a:solidFill>
                <a:latin typeface="Calibri"/>
                <a:ea typeface="Calibri"/>
                <a:cs typeface="Calibri"/>
                <a:sym typeface="Calibri"/>
              </a:rPr>
              <a:t>What can employers do to support this benchmark? </a:t>
            </a:r>
            <a:endParaRPr sz="2000">
              <a:solidFill>
                <a:srgbClr val="366092"/>
              </a:solidFill>
              <a:latin typeface="Calibri"/>
              <a:ea typeface="Calibri"/>
              <a:cs typeface="Calibri"/>
              <a:sym typeface="Calibri"/>
            </a:endParaRPr>
          </a:p>
          <a:p>
            <a:pPr marL="0" marR="0" lvl="0" indent="0" algn="l" rtl="0">
              <a:spcBef>
                <a:spcPts val="0"/>
              </a:spcBef>
              <a:spcAft>
                <a:spcPts val="0"/>
              </a:spcAft>
              <a:buNone/>
            </a:pPr>
            <a:endParaRPr sz="2000">
              <a:solidFill>
                <a:srgbClr val="366092"/>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Employers can deliver a range of activities enabling young people to learn about the workplace, including activities online.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Encounters should allow students to learn about work, employment and the skills that are valued in the workplace. Ideally, individual activities will sit within a progressive careers programme that supports positive student outcomes.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Even if you have limited resources, a short well-planned activity can have an impact.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You can work with your HR team to promote encounters as a valuable volunteering and staff development opportunity and a way to contribute to economic recovery. </a:t>
            </a:r>
            <a:endParaRPr/>
          </a:p>
        </p:txBody>
      </p:sp>
      <p:pic>
        <p:nvPicPr>
          <p:cNvPr id="2" name="Picture 1" descr="Logo&#10;&#10;Description automatically generated">
            <a:extLst>
              <a:ext uri="{FF2B5EF4-FFF2-40B4-BE49-F238E27FC236}">
                <a16:creationId xmlns:a16="http://schemas.microsoft.com/office/drawing/2014/main" id="{E3C51C4B-DB18-D4AC-EBF2-07E3389EA819}"/>
              </a:ext>
            </a:extLst>
          </p:cNvPr>
          <p:cNvPicPr>
            <a:picLocks noChangeAspect="1"/>
          </p:cNvPicPr>
          <p:nvPr/>
        </p:nvPicPr>
        <p:blipFill>
          <a:blip r:embed="rId3"/>
          <a:stretch>
            <a:fillRect/>
          </a:stretch>
        </p:blipFill>
        <p:spPr>
          <a:xfrm>
            <a:off x="0" y="66840"/>
            <a:ext cx="2286000" cy="913626"/>
          </a:xfrm>
          <a:prstGeom prst="rect">
            <a:avLst/>
          </a:prstGeom>
        </p:spPr>
      </p:pic>
      <p:pic>
        <p:nvPicPr>
          <p:cNvPr id="3" name="Picture 2" descr="Logo, company name&#10;&#10;Description automatically generated">
            <a:extLst>
              <a:ext uri="{FF2B5EF4-FFF2-40B4-BE49-F238E27FC236}">
                <a16:creationId xmlns:a16="http://schemas.microsoft.com/office/drawing/2014/main" id="{8D1A8C69-B8F9-732B-8BDE-66B6C68F6AAD}"/>
              </a:ext>
            </a:extLst>
          </p:cNvPr>
          <p:cNvPicPr>
            <a:picLocks noChangeAspect="1"/>
          </p:cNvPicPr>
          <p:nvPr/>
        </p:nvPicPr>
        <p:blipFill>
          <a:blip r:embed="rId4"/>
          <a:stretch>
            <a:fillRect/>
          </a:stretch>
        </p:blipFill>
        <p:spPr>
          <a:xfrm>
            <a:off x="7013358" y="5631"/>
            <a:ext cx="2014887" cy="1007444"/>
          </a:xfrm>
          <a:prstGeom prst="rect">
            <a:avLst/>
          </a:prstGeom>
        </p:spPr>
      </p:pic>
      <p:pic>
        <p:nvPicPr>
          <p:cNvPr id="4" name="Picture 3">
            <a:extLst>
              <a:ext uri="{FF2B5EF4-FFF2-40B4-BE49-F238E27FC236}">
                <a16:creationId xmlns:a16="http://schemas.microsoft.com/office/drawing/2014/main" id="{C75FBBF7-C79B-7813-219B-B24369828117}"/>
              </a:ext>
            </a:extLst>
          </p:cNvPr>
          <p:cNvPicPr>
            <a:picLocks noChangeAspect="1"/>
          </p:cNvPicPr>
          <p:nvPr/>
        </p:nvPicPr>
        <p:blipFill>
          <a:blip r:embed="rId5"/>
          <a:stretch>
            <a:fillRect/>
          </a:stretch>
        </p:blipFill>
        <p:spPr>
          <a:xfrm>
            <a:off x="3035191" y="214090"/>
            <a:ext cx="3228975" cy="6191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8" name="Google Shape;148;gbf12f6e3bc_0_25"/>
          <p:cNvPicPr preferRelativeResize="0"/>
          <p:nvPr/>
        </p:nvPicPr>
        <p:blipFill rotWithShape="1">
          <a:blip r:embed="rId3">
            <a:alphaModFix/>
          </a:blip>
          <a:srcRect/>
          <a:stretch/>
        </p:blipFill>
        <p:spPr>
          <a:xfrm>
            <a:off x="1168861" y="2104781"/>
            <a:ext cx="6949575" cy="3719756"/>
          </a:xfrm>
          <a:prstGeom prst="rect">
            <a:avLst/>
          </a:prstGeom>
          <a:noFill/>
          <a:ln>
            <a:noFill/>
          </a:ln>
        </p:spPr>
      </p:pic>
      <p:sp>
        <p:nvSpPr>
          <p:cNvPr id="149" name="Google Shape;149;gbf12f6e3bc_0_25"/>
          <p:cNvSpPr/>
          <p:nvPr/>
        </p:nvSpPr>
        <p:spPr>
          <a:xfrm>
            <a:off x="260777" y="1328291"/>
            <a:ext cx="8634600" cy="954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b="1">
                <a:solidFill>
                  <a:srgbClr val="366092"/>
                </a:solidFill>
                <a:latin typeface="Lato"/>
                <a:ea typeface="Lato"/>
                <a:cs typeface="Lato"/>
                <a:sym typeface="Lato"/>
              </a:rPr>
              <a:t>Meeting the Gatsby Benchmark 6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366092"/>
              </a:solidFill>
              <a:latin typeface="Lato"/>
              <a:ea typeface="Lato"/>
              <a:cs typeface="Lato"/>
              <a:sym typeface="Lato"/>
            </a:endParaRPr>
          </a:p>
        </p:txBody>
      </p:sp>
      <p:pic>
        <p:nvPicPr>
          <p:cNvPr id="2" name="Picture 1" descr="Logo&#10;&#10;Description automatically generated">
            <a:extLst>
              <a:ext uri="{FF2B5EF4-FFF2-40B4-BE49-F238E27FC236}">
                <a16:creationId xmlns:a16="http://schemas.microsoft.com/office/drawing/2014/main" id="{F55352BC-670D-6948-92AB-0F807AD05F01}"/>
              </a:ext>
            </a:extLst>
          </p:cNvPr>
          <p:cNvPicPr>
            <a:picLocks noChangeAspect="1"/>
          </p:cNvPicPr>
          <p:nvPr/>
        </p:nvPicPr>
        <p:blipFill>
          <a:blip r:embed="rId4"/>
          <a:stretch>
            <a:fillRect/>
          </a:stretch>
        </p:blipFill>
        <p:spPr>
          <a:xfrm>
            <a:off x="0" y="66840"/>
            <a:ext cx="2286000" cy="913626"/>
          </a:xfrm>
          <a:prstGeom prst="rect">
            <a:avLst/>
          </a:prstGeom>
        </p:spPr>
      </p:pic>
      <p:pic>
        <p:nvPicPr>
          <p:cNvPr id="3" name="Picture 2" descr="Logo, company name&#10;&#10;Description automatically generated">
            <a:extLst>
              <a:ext uri="{FF2B5EF4-FFF2-40B4-BE49-F238E27FC236}">
                <a16:creationId xmlns:a16="http://schemas.microsoft.com/office/drawing/2014/main" id="{9D7B6A79-3F5D-1B01-47E3-FB3A7DBF8D0C}"/>
              </a:ext>
            </a:extLst>
          </p:cNvPr>
          <p:cNvPicPr>
            <a:picLocks noChangeAspect="1"/>
          </p:cNvPicPr>
          <p:nvPr/>
        </p:nvPicPr>
        <p:blipFill>
          <a:blip r:embed="rId5"/>
          <a:stretch>
            <a:fillRect/>
          </a:stretch>
        </p:blipFill>
        <p:spPr>
          <a:xfrm>
            <a:off x="7013358" y="5631"/>
            <a:ext cx="2014887" cy="1007444"/>
          </a:xfrm>
          <a:prstGeom prst="rect">
            <a:avLst/>
          </a:prstGeom>
        </p:spPr>
      </p:pic>
      <p:pic>
        <p:nvPicPr>
          <p:cNvPr id="4" name="Picture 3">
            <a:extLst>
              <a:ext uri="{FF2B5EF4-FFF2-40B4-BE49-F238E27FC236}">
                <a16:creationId xmlns:a16="http://schemas.microsoft.com/office/drawing/2014/main" id="{D978E050-46AE-9165-940C-E7C7DFA95468}"/>
              </a:ext>
            </a:extLst>
          </p:cNvPr>
          <p:cNvPicPr>
            <a:picLocks noChangeAspect="1"/>
          </p:cNvPicPr>
          <p:nvPr/>
        </p:nvPicPr>
        <p:blipFill>
          <a:blip r:embed="rId6"/>
          <a:stretch>
            <a:fillRect/>
          </a:stretch>
        </p:blipFill>
        <p:spPr>
          <a:xfrm>
            <a:off x="3035191" y="214090"/>
            <a:ext cx="3228975" cy="6191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6" name="Google Shape;156;gbf12f6e3bc_0_31"/>
          <p:cNvSpPr/>
          <p:nvPr/>
        </p:nvSpPr>
        <p:spPr>
          <a:xfrm>
            <a:off x="260777" y="1171537"/>
            <a:ext cx="8634600" cy="4585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rgbClr val="366092"/>
                </a:solidFill>
                <a:latin typeface="Calibri"/>
                <a:ea typeface="Calibri"/>
                <a:cs typeface="Calibri"/>
                <a:sym typeface="Calibri"/>
              </a:rPr>
              <a:t>What can employers do to support this benchmark? </a:t>
            </a:r>
            <a:endParaRPr sz="1800" b="1">
              <a:solidFill>
                <a:srgbClr val="366092"/>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Calibri"/>
                <a:ea typeface="Calibri"/>
                <a:cs typeface="Calibri"/>
                <a:sym typeface="Calibri"/>
              </a:rPr>
              <a:t>Experiences of workplaces should allow students to have firsthand experiences of the workplace through online or face-to-face work visits, work shadowing and/or work experience to help their exploration of career opportunities and expand their networks. Experiences of the workplaces should reflect the fast-changing nature of work, including remote application processes and working. </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Calibri"/>
                <a:ea typeface="Calibri"/>
                <a:cs typeface="Calibri"/>
                <a:sym typeface="Calibri"/>
              </a:rPr>
              <a:t>Many employers have embraced digital platforms in lockdown and converted face-to-face workplace experiences to take place online. </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Calibri"/>
                <a:ea typeface="Calibri"/>
                <a:cs typeface="Calibri"/>
                <a:sym typeface="Calibri"/>
              </a:rPr>
              <a:t>These online experiences should still maintain high levels of interaction in order to be as impactful as possible.</a:t>
            </a:r>
            <a:endParaRPr sz="16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Calibri"/>
                <a:ea typeface="Calibri"/>
                <a:cs typeface="Calibri"/>
                <a:sym typeface="Calibri"/>
              </a:rPr>
              <a:t>Take this opportunity to consider how existing work experience programmes can be adapted to a virtual or blended scenario. </a:t>
            </a:r>
            <a:endParaRPr sz="16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Calibri"/>
                <a:ea typeface="Calibri"/>
                <a:cs typeface="Calibri"/>
                <a:sym typeface="Calibri"/>
              </a:rPr>
              <a:t>By utilising the technology that has allowed your teams to collaborate and be productive while working remotely and providing real-life insights from across the company, you can create a meaningful and impactful experience of your workplace. </a:t>
            </a:r>
            <a:endParaRPr sz="16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Calibri"/>
                <a:ea typeface="Calibri"/>
                <a:cs typeface="Calibri"/>
                <a:sym typeface="Calibri"/>
              </a:rPr>
              <a:t>Just ensure that the students perform a task or produce a piece of work that is relevant to your workplace!</a:t>
            </a:r>
            <a:endParaRPr/>
          </a:p>
        </p:txBody>
      </p:sp>
      <p:pic>
        <p:nvPicPr>
          <p:cNvPr id="2" name="Picture 1" descr="Logo&#10;&#10;Description automatically generated">
            <a:extLst>
              <a:ext uri="{FF2B5EF4-FFF2-40B4-BE49-F238E27FC236}">
                <a16:creationId xmlns:a16="http://schemas.microsoft.com/office/drawing/2014/main" id="{6B833954-25DD-EE59-3DF5-27413C4A9FDD}"/>
              </a:ext>
            </a:extLst>
          </p:cNvPr>
          <p:cNvPicPr>
            <a:picLocks noChangeAspect="1"/>
          </p:cNvPicPr>
          <p:nvPr/>
        </p:nvPicPr>
        <p:blipFill>
          <a:blip r:embed="rId3"/>
          <a:stretch>
            <a:fillRect/>
          </a:stretch>
        </p:blipFill>
        <p:spPr>
          <a:xfrm>
            <a:off x="0" y="66840"/>
            <a:ext cx="2286000" cy="913626"/>
          </a:xfrm>
          <a:prstGeom prst="rect">
            <a:avLst/>
          </a:prstGeom>
        </p:spPr>
      </p:pic>
      <p:pic>
        <p:nvPicPr>
          <p:cNvPr id="3" name="Picture 2" descr="Logo, company name&#10;&#10;Description automatically generated">
            <a:extLst>
              <a:ext uri="{FF2B5EF4-FFF2-40B4-BE49-F238E27FC236}">
                <a16:creationId xmlns:a16="http://schemas.microsoft.com/office/drawing/2014/main" id="{9C4AD864-DD6C-F543-50DA-F12A328BF42F}"/>
              </a:ext>
            </a:extLst>
          </p:cNvPr>
          <p:cNvPicPr>
            <a:picLocks noChangeAspect="1"/>
          </p:cNvPicPr>
          <p:nvPr/>
        </p:nvPicPr>
        <p:blipFill>
          <a:blip r:embed="rId4"/>
          <a:stretch>
            <a:fillRect/>
          </a:stretch>
        </p:blipFill>
        <p:spPr>
          <a:xfrm>
            <a:off x="7013358" y="5631"/>
            <a:ext cx="2014887" cy="1007444"/>
          </a:xfrm>
          <a:prstGeom prst="rect">
            <a:avLst/>
          </a:prstGeom>
        </p:spPr>
      </p:pic>
      <p:pic>
        <p:nvPicPr>
          <p:cNvPr id="4" name="Picture 3">
            <a:extLst>
              <a:ext uri="{FF2B5EF4-FFF2-40B4-BE49-F238E27FC236}">
                <a16:creationId xmlns:a16="http://schemas.microsoft.com/office/drawing/2014/main" id="{1C9EA545-21D5-0B51-E281-85F7BDA52211}"/>
              </a:ext>
            </a:extLst>
          </p:cNvPr>
          <p:cNvPicPr>
            <a:picLocks noChangeAspect="1"/>
          </p:cNvPicPr>
          <p:nvPr/>
        </p:nvPicPr>
        <p:blipFill>
          <a:blip r:embed="rId5"/>
          <a:stretch>
            <a:fillRect/>
          </a:stretch>
        </p:blipFill>
        <p:spPr>
          <a:xfrm>
            <a:off x="3035191" y="214090"/>
            <a:ext cx="3228975" cy="6191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3" name="Google Shape;163;gbb29cecdb6_0_17"/>
          <p:cNvSpPr/>
          <p:nvPr/>
        </p:nvSpPr>
        <p:spPr>
          <a:xfrm>
            <a:off x="260777" y="1328291"/>
            <a:ext cx="8634600" cy="954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rgbClr val="366092"/>
                </a:solidFill>
                <a:latin typeface="Lato"/>
                <a:ea typeface="Lato"/>
                <a:cs typeface="Lato"/>
                <a:sym typeface="Lato"/>
              </a:rPr>
              <a:t>Ensuring quality and impact when delivering virtually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366092"/>
              </a:solidFill>
              <a:latin typeface="Lato"/>
              <a:ea typeface="Lato"/>
              <a:cs typeface="Lato"/>
              <a:sym typeface="Lato"/>
            </a:endParaRPr>
          </a:p>
        </p:txBody>
      </p:sp>
      <p:sp>
        <p:nvSpPr>
          <p:cNvPr id="164" name="Google Shape;164;gbb29cecdb6_0_17"/>
          <p:cNvSpPr/>
          <p:nvPr/>
        </p:nvSpPr>
        <p:spPr>
          <a:xfrm>
            <a:off x="320039" y="2152310"/>
            <a:ext cx="8399400" cy="3693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Calibri"/>
              <a:buAutoNum type="arabicPeriod"/>
            </a:pPr>
            <a:r>
              <a:rPr lang="en-GB" sz="1800" b="0" i="0" u="none" strike="noStrike" cap="none">
                <a:solidFill>
                  <a:schemeClr val="dk1"/>
                </a:solidFill>
                <a:latin typeface="Calibri"/>
                <a:ea typeface="Calibri"/>
                <a:cs typeface="Calibri"/>
                <a:sym typeface="Calibri"/>
              </a:rPr>
              <a:t>Make sure the activity involves two-way interaction between students and employers/employees</a:t>
            </a:r>
            <a:r>
              <a:rPr lang="en-GB" sz="1800">
                <a:solidFill>
                  <a:schemeClr val="dk1"/>
                </a:solidFill>
                <a:latin typeface="Calibri"/>
                <a:ea typeface="Calibri"/>
                <a:cs typeface="Calibri"/>
                <a:sym typeface="Calibri"/>
              </a:rPr>
              <a:t>/self-employed.</a:t>
            </a:r>
            <a:endParaRPr sz="18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None/>
            </a:pPr>
            <a:endParaRPr sz="180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GB" sz="1800" b="0" i="0" u="none" strike="noStrike" cap="none">
                <a:solidFill>
                  <a:schemeClr val="dk1"/>
                </a:solidFill>
                <a:latin typeface="Calibri"/>
                <a:ea typeface="Calibri"/>
                <a:cs typeface="Calibri"/>
                <a:sym typeface="Calibri"/>
              </a:rPr>
              <a:t>Help the school in recording feed</a:t>
            </a:r>
            <a:r>
              <a:rPr lang="en-GB" sz="1800">
                <a:solidFill>
                  <a:schemeClr val="dk1"/>
                </a:solidFill>
                <a:latin typeface="Calibri"/>
                <a:ea typeface="Calibri"/>
                <a:cs typeface="Calibri"/>
                <a:sym typeface="Calibri"/>
              </a:rPr>
              <a:t>back during or at the end of the </a:t>
            </a:r>
            <a:r>
              <a:rPr lang="en-GB" sz="1800" b="0" i="0" u="none" strike="noStrike" cap="none">
                <a:solidFill>
                  <a:schemeClr val="dk1"/>
                </a:solidFill>
                <a:latin typeface="Calibri"/>
                <a:ea typeface="Calibri"/>
                <a:cs typeface="Calibri"/>
                <a:sym typeface="Calibri"/>
              </a:rPr>
              <a:t>activit</a:t>
            </a:r>
            <a:r>
              <a:rPr lang="en-GB" sz="1800">
                <a:solidFill>
                  <a:schemeClr val="dk1"/>
                </a:solidFill>
                <a:latin typeface="Calibri"/>
                <a:ea typeface="Calibri"/>
                <a:cs typeface="Calibri"/>
                <a:sym typeface="Calibri"/>
              </a:rPr>
              <a:t>y</a:t>
            </a:r>
            <a:r>
              <a:rPr lang="en-GB" sz="1800" b="0" i="0" u="none" strike="noStrike" cap="none">
                <a:solidFill>
                  <a:schemeClr val="dk1"/>
                </a:solidFill>
                <a:latin typeface="Calibri"/>
                <a:ea typeface="Calibri"/>
                <a:cs typeface="Calibri"/>
                <a:sym typeface="Calibri"/>
              </a:rPr>
              <a:t> by providing evidence that the students actively participated</a:t>
            </a:r>
            <a:r>
              <a:rPr lang="en-GB" sz="1800">
                <a:solidFill>
                  <a:schemeClr val="dk1"/>
                </a:solidFill>
                <a:latin typeface="Calibri"/>
                <a:ea typeface="Calibri"/>
                <a:cs typeface="Calibri"/>
                <a:sym typeface="Calibri"/>
              </a:rPr>
              <a:t> (eg. quiz, poll, show of hands etc.)</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80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GB" sz="1800" b="0" i="0" u="none" strike="noStrike" cap="none">
                <a:solidFill>
                  <a:schemeClr val="dk1"/>
                </a:solidFill>
                <a:latin typeface="Calibri"/>
                <a:ea typeface="Calibri"/>
                <a:cs typeface="Calibri"/>
                <a:sym typeface="Calibri"/>
              </a:rPr>
              <a:t>Consider the technology required for inclusive participation and ways that barriers to participation can be overcome.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80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GB" sz="1800" b="0" i="0" u="none" strike="noStrike" cap="none">
                <a:solidFill>
                  <a:schemeClr val="dk1"/>
                </a:solidFill>
                <a:latin typeface="Calibri"/>
                <a:ea typeface="Calibri"/>
                <a:cs typeface="Calibri"/>
                <a:sym typeface="Calibri"/>
              </a:rPr>
              <a:t>Consider the structure and length of each section of the experience compared to your usual face-to-face activities. </a:t>
            </a:r>
            <a:endParaRPr sz="18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 name="Picture 1" descr="Logo&#10;&#10;Description automatically generated">
            <a:extLst>
              <a:ext uri="{FF2B5EF4-FFF2-40B4-BE49-F238E27FC236}">
                <a16:creationId xmlns:a16="http://schemas.microsoft.com/office/drawing/2014/main" id="{75F884EE-9E2C-372A-6B9B-213C2EC8AB43}"/>
              </a:ext>
            </a:extLst>
          </p:cNvPr>
          <p:cNvPicPr>
            <a:picLocks noChangeAspect="1"/>
          </p:cNvPicPr>
          <p:nvPr/>
        </p:nvPicPr>
        <p:blipFill>
          <a:blip r:embed="rId3"/>
          <a:stretch>
            <a:fillRect/>
          </a:stretch>
        </p:blipFill>
        <p:spPr>
          <a:xfrm>
            <a:off x="0" y="66840"/>
            <a:ext cx="2286000" cy="913626"/>
          </a:xfrm>
          <a:prstGeom prst="rect">
            <a:avLst/>
          </a:prstGeom>
        </p:spPr>
      </p:pic>
      <p:pic>
        <p:nvPicPr>
          <p:cNvPr id="3" name="Picture 2" descr="Logo, company name&#10;&#10;Description automatically generated">
            <a:extLst>
              <a:ext uri="{FF2B5EF4-FFF2-40B4-BE49-F238E27FC236}">
                <a16:creationId xmlns:a16="http://schemas.microsoft.com/office/drawing/2014/main" id="{4F370C35-5559-C442-9051-5D7A5A573DC5}"/>
              </a:ext>
            </a:extLst>
          </p:cNvPr>
          <p:cNvPicPr>
            <a:picLocks noChangeAspect="1"/>
          </p:cNvPicPr>
          <p:nvPr/>
        </p:nvPicPr>
        <p:blipFill>
          <a:blip r:embed="rId4"/>
          <a:stretch>
            <a:fillRect/>
          </a:stretch>
        </p:blipFill>
        <p:spPr>
          <a:xfrm>
            <a:off x="7013358" y="5631"/>
            <a:ext cx="2014887" cy="1007444"/>
          </a:xfrm>
          <a:prstGeom prst="rect">
            <a:avLst/>
          </a:prstGeom>
        </p:spPr>
      </p:pic>
      <p:pic>
        <p:nvPicPr>
          <p:cNvPr id="4" name="Picture 3">
            <a:extLst>
              <a:ext uri="{FF2B5EF4-FFF2-40B4-BE49-F238E27FC236}">
                <a16:creationId xmlns:a16="http://schemas.microsoft.com/office/drawing/2014/main" id="{D6A5860D-1CFE-BF49-7A1E-D10A09365668}"/>
              </a:ext>
            </a:extLst>
          </p:cNvPr>
          <p:cNvPicPr>
            <a:picLocks noChangeAspect="1"/>
          </p:cNvPicPr>
          <p:nvPr/>
        </p:nvPicPr>
        <p:blipFill>
          <a:blip r:embed="rId5"/>
          <a:stretch>
            <a:fillRect/>
          </a:stretch>
        </p:blipFill>
        <p:spPr>
          <a:xfrm>
            <a:off x="3035191" y="214090"/>
            <a:ext cx="3228975" cy="6191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1" name="Google Shape;171;gab907193c4_0_14"/>
          <p:cNvSpPr/>
          <p:nvPr/>
        </p:nvSpPr>
        <p:spPr>
          <a:xfrm>
            <a:off x="260777" y="1328291"/>
            <a:ext cx="8634600" cy="95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366092"/>
                </a:solidFill>
                <a:latin typeface="Lato"/>
                <a:ea typeface="Lato"/>
                <a:cs typeface="Lato"/>
                <a:sym typeface="Lato"/>
              </a:rPr>
              <a:t>Good practice for virtual meetings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366092"/>
              </a:solidFill>
              <a:latin typeface="Lato"/>
              <a:ea typeface="Lato"/>
              <a:cs typeface="Lato"/>
              <a:sym typeface="Lato"/>
            </a:endParaRPr>
          </a:p>
        </p:txBody>
      </p:sp>
      <p:sp>
        <p:nvSpPr>
          <p:cNvPr id="172" name="Google Shape;172;gab907193c4_0_14"/>
          <p:cNvSpPr/>
          <p:nvPr/>
        </p:nvSpPr>
        <p:spPr>
          <a:xfrm>
            <a:off x="349500" y="1873873"/>
            <a:ext cx="8445000" cy="4065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Calibri"/>
                <a:ea typeface="Calibri"/>
                <a:cs typeface="Calibri"/>
                <a:sym typeface="Calibri"/>
              </a:rPr>
              <a:t>• Webinars and recordings are recommended where possible as opposed to live delivery interaction </a:t>
            </a: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Calibri"/>
                <a:ea typeface="Calibri"/>
                <a:cs typeface="Calibri"/>
                <a:sym typeface="Calibri"/>
              </a:rPr>
              <a:t>• All staff and young people must wear suitable clothing, including anyone else in the household </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Calibri"/>
                <a:ea typeface="Calibri"/>
                <a:cs typeface="Calibri"/>
                <a:sym typeface="Calibri"/>
              </a:rPr>
              <a:t>• Any computers used should be in appropriate areas, for example, not in bedrooms. Consider the background that the young person will see on video.</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Calibri"/>
                <a:ea typeface="Calibri"/>
                <a:cs typeface="Calibri"/>
                <a:sym typeface="Calibri"/>
              </a:rPr>
              <a:t>• If communicating with students online, make sure the platform you are using is suitable for their age group. Also check the privacy settings. </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Calibri"/>
                <a:ea typeface="Calibri"/>
                <a:cs typeface="Calibri"/>
                <a:sym typeface="Calibri"/>
              </a:rPr>
              <a:t>• Sessions should be kept to a reasonable time </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Calibri"/>
                <a:ea typeface="Calibri"/>
                <a:cs typeface="Calibri"/>
                <a:sym typeface="Calibri"/>
              </a:rPr>
              <a:t>• Language must be professional and appropriate, including that of any family members in the background </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200" b="0" i="0" u="none" strike="noStrike" cap="none">
              <a:solidFill>
                <a:srgbClr val="000000"/>
              </a:solidFill>
              <a:latin typeface="Arial"/>
              <a:ea typeface="Arial"/>
              <a:cs typeface="Arial"/>
              <a:sym typeface="Arial"/>
            </a:endParaRPr>
          </a:p>
        </p:txBody>
      </p:sp>
      <p:pic>
        <p:nvPicPr>
          <p:cNvPr id="2" name="Picture 1" descr="Logo&#10;&#10;Description automatically generated">
            <a:extLst>
              <a:ext uri="{FF2B5EF4-FFF2-40B4-BE49-F238E27FC236}">
                <a16:creationId xmlns:a16="http://schemas.microsoft.com/office/drawing/2014/main" id="{8412FA18-94CB-19E9-08C0-FE9D6618E051}"/>
              </a:ext>
            </a:extLst>
          </p:cNvPr>
          <p:cNvPicPr>
            <a:picLocks noChangeAspect="1"/>
          </p:cNvPicPr>
          <p:nvPr/>
        </p:nvPicPr>
        <p:blipFill>
          <a:blip r:embed="rId3"/>
          <a:stretch>
            <a:fillRect/>
          </a:stretch>
        </p:blipFill>
        <p:spPr>
          <a:xfrm>
            <a:off x="0" y="66840"/>
            <a:ext cx="2286000" cy="913626"/>
          </a:xfrm>
          <a:prstGeom prst="rect">
            <a:avLst/>
          </a:prstGeom>
        </p:spPr>
      </p:pic>
      <p:pic>
        <p:nvPicPr>
          <p:cNvPr id="3" name="Picture 2" descr="Logo, company name&#10;&#10;Description automatically generated">
            <a:extLst>
              <a:ext uri="{FF2B5EF4-FFF2-40B4-BE49-F238E27FC236}">
                <a16:creationId xmlns:a16="http://schemas.microsoft.com/office/drawing/2014/main" id="{E364E4A5-6F1B-E5AB-2F79-986E88AF25A5}"/>
              </a:ext>
            </a:extLst>
          </p:cNvPr>
          <p:cNvPicPr>
            <a:picLocks noChangeAspect="1"/>
          </p:cNvPicPr>
          <p:nvPr/>
        </p:nvPicPr>
        <p:blipFill>
          <a:blip r:embed="rId4"/>
          <a:stretch>
            <a:fillRect/>
          </a:stretch>
        </p:blipFill>
        <p:spPr>
          <a:xfrm>
            <a:off x="7013358" y="5631"/>
            <a:ext cx="2014887" cy="1007444"/>
          </a:xfrm>
          <a:prstGeom prst="rect">
            <a:avLst/>
          </a:prstGeom>
        </p:spPr>
      </p:pic>
      <p:pic>
        <p:nvPicPr>
          <p:cNvPr id="4" name="Picture 3">
            <a:extLst>
              <a:ext uri="{FF2B5EF4-FFF2-40B4-BE49-F238E27FC236}">
                <a16:creationId xmlns:a16="http://schemas.microsoft.com/office/drawing/2014/main" id="{129AD878-C928-77F3-6EFA-D31FC3895D72}"/>
              </a:ext>
            </a:extLst>
          </p:cNvPr>
          <p:cNvPicPr>
            <a:picLocks noChangeAspect="1"/>
          </p:cNvPicPr>
          <p:nvPr/>
        </p:nvPicPr>
        <p:blipFill>
          <a:blip r:embed="rId5"/>
          <a:stretch>
            <a:fillRect/>
          </a:stretch>
        </p:blipFill>
        <p:spPr>
          <a:xfrm>
            <a:off x="3035191" y="214090"/>
            <a:ext cx="3228975" cy="6191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b91f8ac942_0_120"/>
          <p:cNvSpPr/>
          <p:nvPr/>
        </p:nvSpPr>
        <p:spPr>
          <a:xfrm>
            <a:off x="-7918" y="1888998"/>
            <a:ext cx="9145500" cy="4964100"/>
          </a:xfrm>
          <a:prstGeom prst="rect">
            <a:avLst/>
          </a:prstGeom>
          <a:solidFill>
            <a:srgbClr val="006892">
              <a:alpha val="776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49" b="0" i="0" u="none" strike="noStrike" cap="none">
              <a:solidFill>
                <a:schemeClr val="lt1"/>
              </a:solidFill>
              <a:latin typeface="Calibri"/>
              <a:ea typeface="Calibri"/>
              <a:cs typeface="Calibri"/>
              <a:sym typeface="Calibri"/>
            </a:endParaRPr>
          </a:p>
        </p:txBody>
      </p:sp>
      <p:sp>
        <p:nvSpPr>
          <p:cNvPr id="179" name="Google Shape;179;gb91f8ac942_0_120"/>
          <p:cNvSpPr/>
          <p:nvPr/>
        </p:nvSpPr>
        <p:spPr>
          <a:xfrm>
            <a:off x="-7918" y="9520"/>
            <a:ext cx="9145500" cy="1878600"/>
          </a:xfrm>
          <a:prstGeom prst="rect">
            <a:avLst/>
          </a:prstGeom>
          <a:solidFill>
            <a:srgbClr val="0068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49" b="0" i="0" u="none" strike="noStrike" cap="none">
              <a:solidFill>
                <a:schemeClr val="lt1"/>
              </a:solidFill>
              <a:latin typeface="Calibri"/>
              <a:ea typeface="Calibri"/>
              <a:cs typeface="Calibri"/>
              <a:sym typeface="Calibri"/>
            </a:endParaRPr>
          </a:p>
        </p:txBody>
      </p:sp>
      <p:sp>
        <p:nvSpPr>
          <p:cNvPr id="180" name="Google Shape;180;gb91f8ac942_0_120"/>
          <p:cNvSpPr txBox="1"/>
          <p:nvPr/>
        </p:nvSpPr>
        <p:spPr>
          <a:xfrm>
            <a:off x="1300870" y="762225"/>
            <a:ext cx="7528800" cy="528300"/>
          </a:xfrm>
          <a:prstGeom prst="rect">
            <a:avLst/>
          </a:prstGeom>
          <a:noFill/>
          <a:ln>
            <a:noFill/>
          </a:ln>
        </p:spPr>
        <p:txBody>
          <a:bodyPr spcFirstLastPara="1" wrap="square" lIns="0" tIns="9500" rIns="0" bIns="0" anchor="t" anchorCtr="0">
            <a:noAutofit/>
          </a:bodyPr>
          <a:lstStyle/>
          <a:p>
            <a:pPr marL="9512" marR="0" lvl="0" indent="0" algn="l" rtl="0">
              <a:spcBef>
                <a:spcPts val="0"/>
              </a:spcBef>
              <a:spcAft>
                <a:spcPts val="0"/>
              </a:spcAft>
              <a:buNone/>
            </a:pPr>
            <a:r>
              <a:rPr lang="en-GB" sz="3371" b="1" i="0" u="none" strike="noStrike" cap="none">
                <a:solidFill>
                  <a:schemeClr val="lt1"/>
                </a:solidFill>
                <a:latin typeface="Lato"/>
                <a:ea typeface="Lato"/>
                <a:cs typeface="Lato"/>
                <a:sym typeface="Lato"/>
              </a:rPr>
              <a:t>Planning - activity format cycle </a:t>
            </a:r>
            <a:endParaRPr sz="3371" b="1" i="0" u="none" strike="noStrike" cap="none">
              <a:solidFill>
                <a:schemeClr val="lt1"/>
              </a:solidFill>
              <a:latin typeface="Lato"/>
              <a:ea typeface="Lato"/>
              <a:cs typeface="Lato"/>
              <a:sym typeface="Lato"/>
            </a:endParaRPr>
          </a:p>
        </p:txBody>
      </p:sp>
      <p:pic>
        <p:nvPicPr>
          <p:cNvPr id="181" name="Google Shape;181;gb91f8ac942_0_120"/>
          <p:cNvPicPr preferRelativeResize="0"/>
          <p:nvPr/>
        </p:nvPicPr>
        <p:blipFill rotWithShape="1">
          <a:blip r:embed="rId3">
            <a:alphaModFix/>
          </a:blip>
          <a:srcRect/>
          <a:stretch/>
        </p:blipFill>
        <p:spPr>
          <a:xfrm>
            <a:off x="462218" y="665174"/>
            <a:ext cx="535912" cy="555054"/>
          </a:xfrm>
          <a:prstGeom prst="rect">
            <a:avLst/>
          </a:prstGeom>
          <a:noFill/>
          <a:ln>
            <a:noFill/>
          </a:ln>
        </p:spPr>
      </p:pic>
      <p:sp>
        <p:nvSpPr>
          <p:cNvPr id="182" name="Google Shape;182;gb91f8ac942_0_120"/>
          <p:cNvSpPr/>
          <p:nvPr/>
        </p:nvSpPr>
        <p:spPr>
          <a:xfrm>
            <a:off x="462225" y="1888125"/>
            <a:ext cx="4326000" cy="4582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798" b="1">
              <a:solidFill>
                <a:schemeClr val="lt1"/>
              </a:solidFill>
              <a:latin typeface="Lato"/>
              <a:ea typeface="Lato"/>
              <a:cs typeface="Lato"/>
              <a:sym typeface="Lato"/>
            </a:endParaRPr>
          </a:p>
          <a:p>
            <a:pPr marL="0" marR="0" lvl="0" indent="0" algn="l" rtl="0">
              <a:spcBef>
                <a:spcPts val="0"/>
              </a:spcBef>
              <a:spcAft>
                <a:spcPts val="0"/>
              </a:spcAft>
              <a:buNone/>
            </a:pPr>
            <a:endParaRPr sz="1498" b="1">
              <a:solidFill>
                <a:schemeClr val="lt1"/>
              </a:solidFill>
              <a:latin typeface="Lato"/>
              <a:ea typeface="Lato"/>
              <a:cs typeface="Lato"/>
              <a:sym typeface="Lato"/>
            </a:endParaRPr>
          </a:p>
          <a:p>
            <a:pPr marL="0" marR="0" lvl="0" indent="0" algn="l" rtl="0">
              <a:spcBef>
                <a:spcPts val="0"/>
              </a:spcBef>
              <a:spcAft>
                <a:spcPts val="0"/>
              </a:spcAft>
              <a:buNone/>
            </a:pPr>
            <a:r>
              <a:rPr lang="en-GB" sz="1498" b="1">
                <a:solidFill>
                  <a:schemeClr val="lt1"/>
                </a:solidFill>
                <a:latin typeface="Lato"/>
                <a:ea typeface="Lato"/>
                <a:cs typeface="Lato"/>
                <a:sym typeface="Lato"/>
              </a:rPr>
              <a:t>Define what students will learn (Learning Objectives)</a:t>
            </a:r>
            <a:endParaRPr sz="1498" b="1">
              <a:solidFill>
                <a:schemeClr val="lt1"/>
              </a:solidFill>
              <a:latin typeface="Lato"/>
              <a:ea typeface="Lato"/>
              <a:cs typeface="Lato"/>
              <a:sym typeface="Lato"/>
            </a:endParaRPr>
          </a:p>
          <a:p>
            <a:pPr marL="0" marR="0" lvl="0" indent="0" algn="l" rtl="0">
              <a:spcBef>
                <a:spcPts val="0"/>
              </a:spcBef>
              <a:spcAft>
                <a:spcPts val="0"/>
              </a:spcAft>
              <a:buNone/>
            </a:pPr>
            <a:endParaRPr sz="1498" b="1">
              <a:solidFill>
                <a:schemeClr val="lt1"/>
              </a:solidFill>
              <a:latin typeface="Lato"/>
              <a:ea typeface="Lato"/>
              <a:cs typeface="Lato"/>
              <a:sym typeface="Lato"/>
            </a:endParaRPr>
          </a:p>
          <a:p>
            <a:pPr marL="0" lvl="0" indent="0" algn="l" rtl="0">
              <a:spcBef>
                <a:spcPts val="0"/>
              </a:spcBef>
              <a:spcAft>
                <a:spcPts val="0"/>
              </a:spcAft>
              <a:buClr>
                <a:schemeClr val="dk1"/>
              </a:buClr>
              <a:buFont typeface="Arial"/>
              <a:buNone/>
            </a:pPr>
            <a:r>
              <a:rPr lang="en-GB" sz="1498" b="1">
                <a:solidFill>
                  <a:schemeClr val="lt1"/>
                </a:solidFill>
                <a:latin typeface="Lato"/>
                <a:ea typeface="Lato"/>
                <a:cs typeface="Lato"/>
                <a:sym typeface="Lato"/>
              </a:rPr>
              <a:t>Make links between careers and the curriculum (Maths, English, Science)</a:t>
            </a:r>
            <a:endParaRPr sz="1498" b="1">
              <a:solidFill>
                <a:schemeClr val="lt1"/>
              </a:solidFill>
              <a:latin typeface="Lato"/>
              <a:ea typeface="Lato"/>
              <a:cs typeface="Lato"/>
              <a:sym typeface="Lato"/>
            </a:endParaRPr>
          </a:p>
          <a:p>
            <a:pPr marL="0" marR="0" lvl="0" indent="0" algn="l" rtl="0">
              <a:spcBef>
                <a:spcPts val="0"/>
              </a:spcBef>
              <a:spcAft>
                <a:spcPts val="0"/>
              </a:spcAft>
              <a:buNone/>
            </a:pPr>
            <a:endParaRPr sz="1498" b="1">
              <a:solidFill>
                <a:schemeClr val="lt1"/>
              </a:solidFill>
              <a:latin typeface="Lato"/>
              <a:ea typeface="Lato"/>
              <a:cs typeface="Lato"/>
              <a:sym typeface="Lato"/>
            </a:endParaRPr>
          </a:p>
          <a:p>
            <a:pPr marL="0" marR="0" lvl="0" indent="0" algn="l" rtl="0">
              <a:spcBef>
                <a:spcPts val="0"/>
              </a:spcBef>
              <a:spcAft>
                <a:spcPts val="0"/>
              </a:spcAft>
              <a:buNone/>
            </a:pPr>
            <a:endParaRPr sz="1498" b="1">
              <a:solidFill>
                <a:schemeClr val="lt1"/>
              </a:solidFill>
              <a:latin typeface="Lato"/>
              <a:ea typeface="Lato"/>
              <a:cs typeface="Lato"/>
              <a:sym typeface="Lato"/>
            </a:endParaRPr>
          </a:p>
          <a:p>
            <a:pPr marL="0" marR="0" lvl="0" indent="0" algn="l" rtl="0">
              <a:spcBef>
                <a:spcPts val="0"/>
              </a:spcBef>
              <a:spcAft>
                <a:spcPts val="0"/>
              </a:spcAft>
              <a:buNone/>
            </a:pPr>
            <a:r>
              <a:rPr lang="en-GB" sz="1498" b="1">
                <a:solidFill>
                  <a:schemeClr val="lt1"/>
                </a:solidFill>
                <a:latin typeface="Lato"/>
                <a:ea typeface="Lato"/>
                <a:cs typeface="Lato"/>
                <a:sym typeface="Lato"/>
              </a:rPr>
              <a:t>Identify how you will measure success (Evaluation)</a:t>
            </a:r>
            <a:endParaRPr sz="1100"/>
          </a:p>
          <a:p>
            <a:pPr marL="0" marR="0" lvl="0" indent="0" algn="l" rtl="0">
              <a:spcBef>
                <a:spcPts val="0"/>
              </a:spcBef>
              <a:spcAft>
                <a:spcPts val="0"/>
              </a:spcAft>
              <a:buNone/>
            </a:pPr>
            <a:endParaRPr sz="1498" b="1">
              <a:solidFill>
                <a:schemeClr val="lt1"/>
              </a:solidFill>
              <a:latin typeface="Lato"/>
              <a:ea typeface="Lato"/>
              <a:cs typeface="Lato"/>
              <a:sym typeface="Lato"/>
            </a:endParaRPr>
          </a:p>
          <a:p>
            <a:pPr marL="0" marR="0" lvl="0" indent="0" algn="l" rtl="0">
              <a:spcBef>
                <a:spcPts val="0"/>
              </a:spcBef>
              <a:spcAft>
                <a:spcPts val="0"/>
              </a:spcAft>
              <a:buNone/>
            </a:pPr>
            <a:r>
              <a:rPr lang="en-GB" sz="1498" b="1">
                <a:solidFill>
                  <a:schemeClr val="lt1"/>
                </a:solidFill>
                <a:latin typeface="Lato"/>
                <a:ea typeface="Lato"/>
                <a:cs typeface="Lato"/>
                <a:sym typeface="Lato"/>
              </a:rPr>
              <a:t>Guest speaker – please ensure they have the link and they are aware of their time slot and have been briefed on safeguarding</a:t>
            </a:r>
            <a:endParaRPr sz="1100"/>
          </a:p>
          <a:p>
            <a:pPr marL="0" marR="0" lvl="0" indent="0" algn="l" rtl="0">
              <a:spcBef>
                <a:spcPts val="0"/>
              </a:spcBef>
              <a:spcAft>
                <a:spcPts val="0"/>
              </a:spcAft>
              <a:buNone/>
            </a:pPr>
            <a:endParaRPr sz="1498" b="1">
              <a:solidFill>
                <a:schemeClr val="lt1"/>
              </a:solidFill>
              <a:latin typeface="Lato"/>
              <a:ea typeface="Lato"/>
              <a:cs typeface="Lato"/>
              <a:sym typeface="Lato"/>
            </a:endParaRPr>
          </a:p>
          <a:p>
            <a:pPr marL="0" marR="0" lvl="0" indent="0" algn="l" rtl="0">
              <a:spcBef>
                <a:spcPts val="0"/>
              </a:spcBef>
              <a:spcAft>
                <a:spcPts val="0"/>
              </a:spcAft>
              <a:buNone/>
            </a:pPr>
            <a:r>
              <a:rPr lang="en-GB" sz="1498" b="1">
                <a:solidFill>
                  <a:schemeClr val="lt1"/>
                </a:solidFill>
                <a:latin typeface="Lato"/>
                <a:ea typeface="Lato"/>
                <a:cs typeface="Lato"/>
                <a:sym typeface="Lato"/>
              </a:rPr>
              <a:t>Have a activity plan (see template)</a:t>
            </a:r>
            <a:endParaRPr sz="1498" b="1">
              <a:solidFill>
                <a:schemeClr val="lt1"/>
              </a:solidFill>
              <a:latin typeface="Lato"/>
              <a:ea typeface="Lato"/>
              <a:cs typeface="Lato"/>
              <a:sym typeface="Lato"/>
            </a:endParaRPr>
          </a:p>
        </p:txBody>
      </p:sp>
      <p:sp>
        <p:nvSpPr>
          <p:cNvPr id="183" name="Google Shape;183;gb91f8ac942_0_120"/>
          <p:cNvSpPr/>
          <p:nvPr/>
        </p:nvSpPr>
        <p:spPr>
          <a:xfrm>
            <a:off x="4888376" y="1951125"/>
            <a:ext cx="3941400" cy="4519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798" b="1">
              <a:solidFill>
                <a:schemeClr val="lt1"/>
              </a:solidFill>
              <a:latin typeface="Lato"/>
              <a:ea typeface="Lato"/>
              <a:cs typeface="Lato"/>
              <a:sym typeface="Lato"/>
            </a:endParaRPr>
          </a:p>
          <a:p>
            <a:pPr marL="0" marR="0" lvl="0" indent="0" algn="l" rtl="0">
              <a:spcBef>
                <a:spcPts val="0"/>
              </a:spcBef>
              <a:spcAft>
                <a:spcPts val="0"/>
              </a:spcAft>
              <a:buNone/>
            </a:pPr>
            <a:r>
              <a:rPr lang="en-GB" sz="1498" b="1">
                <a:solidFill>
                  <a:schemeClr val="lt1"/>
                </a:solidFill>
                <a:latin typeface="Lato"/>
                <a:ea typeface="Lato"/>
                <a:cs typeface="Lato"/>
                <a:sym typeface="Lato"/>
              </a:rPr>
              <a:t>Ensure the careers activity provides impartial information and is engaging for all</a:t>
            </a:r>
            <a:endParaRPr sz="1100"/>
          </a:p>
          <a:p>
            <a:pPr marL="0" marR="0" lvl="0" indent="0" algn="l" rtl="0">
              <a:spcBef>
                <a:spcPts val="0"/>
              </a:spcBef>
              <a:spcAft>
                <a:spcPts val="0"/>
              </a:spcAft>
              <a:buNone/>
            </a:pPr>
            <a:endParaRPr sz="1498" b="1">
              <a:solidFill>
                <a:schemeClr val="lt1"/>
              </a:solidFill>
              <a:latin typeface="Lato"/>
              <a:ea typeface="Lato"/>
              <a:cs typeface="Lato"/>
              <a:sym typeface="Lato"/>
            </a:endParaRPr>
          </a:p>
          <a:p>
            <a:pPr marL="0" marR="0" lvl="0" indent="0" algn="l" rtl="0">
              <a:spcBef>
                <a:spcPts val="0"/>
              </a:spcBef>
              <a:spcAft>
                <a:spcPts val="0"/>
              </a:spcAft>
              <a:buNone/>
            </a:pPr>
            <a:endParaRPr sz="1498" b="1">
              <a:solidFill>
                <a:schemeClr val="lt1"/>
              </a:solidFill>
              <a:latin typeface="Lato"/>
              <a:ea typeface="Lato"/>
              <a:cs typeface="Lato"/>
              <a:sym typeface="Lato"/>
            </a:endParaRPr>
          </a:p>
          <a:p>
            <a:pPr marL="0" marR="0" lvl="0" indent="0" algn="l" rtl="0">
              <a:spcBef>
                <a:spcPts val="0"/>
              </a:spcBef>
              <a:spcAft>
                <a:spcPts val="0"/>
              </a:spcAft>
              <a:buNone/>
            </a:pPr>
            <a:r>
              <a:rPr lang="en-GB" sz="1498" b="1">
                <a:solidFill>
                  <a:schemeClr val="lt1"/>
                </a:solidFill>
                <a:latin typeface="Lato"/>
                <a:ea typeface="Lato"/>
                <a:cs typeface="Lato"/>
                <a:sym typeface="Lato"/>
              </a:rPr>
              <a:t>If possible do a ‘dry  run’ with anyone beforehand (EA, EC, colleague, friend)</a:t>
            </a:r>
            <a:endParaRPr sz="1100"/>
          </a:p>
          <a:p>
            <a:pPr marL="0" marR="0" lvl="0" indent="0" algn="l" rtl="0">
              <a:spcBef>
                <a:spcPts val="0"/>
              </a:spcBef>
              <a:spcAft>
                <a:spcPts val="0"/>
              </a:spcAft>
              <a:buNone/>
            </a:pPr>
            <a:endParaRPr sz="1498" b="1">
              <a:solidFill>
                <a:schemeClr val="lt1"/>
              </a:solidFill>
              <a:latin typeface="Lato"/>
              <a:ea typeface="Lato"/>
              <a:cs typeface="Lato"/>
              <a:sym typeface="Lato"/>
            </a:endParaRPr>
          </a:p>
          <a:p>
            <a:pPr marL="0" marR="0" lvl="0" indent="0" algn="l" rtl="0">
              <a:spcBef>
                <a:spcPts val="0"/>
              </a:spcBef>
              <a:spcAft>
                <a:spcPts val="0"/>
              </a:spcAft>
              <a:buNone/>
            </a:pPr>
            <a:r>
              <a:rPr lang="en-GB" sz="1498" b="1">
                <a:solidFill>
                  <a:schemeClr val="lt1"/>
                </a:solidFill>
                <a:latin typeface="Lato"/>
                <a:ea typeface="Lato"/>
                <a:cs typeface="Lato"/>
                <a:sym typeface="Lato"/>
              </a:rPr>
              <a:t>Is there an information pack that would need to be sent to teacher or students in advance? Please allow sufficient time for action. </a:t>
            </a:r>
            <a:endParaRPr sz="1100"/>
          </a:p>
          <a:p>
            <a:pPr marL="0" marR="0" lvl="0" indent="0" algn="l" rtl="0">
              <a:spcBef>
                <a:spcPts val="0"/>
              </a:spcBef>
              <a:spcAft>
                <a:spcPts val="0"/>
              </a:spcAft>
              <a:buNone/>
            </a:pPr>
            <a:endParaRPr sz="1498" b="1">
              <a:solidFill>
                <a:schemeClr val="lt1"/>
              </a:solidFill>
              <a:latin typeface="Lato"/>
              <a:ea typeface="Lato"/>
              <a:cs typeface="Lato"/>
              <a:sym typeface="Lato"/>
            </a:endParaRPr>
          </a:p>
          <a:p>
            <a:pPr marL="0" marR="0" lvl="0" indent="0" algn="l" rtl="0">
              <a:spcBef>
                <a:spcPts val="0"/>
              </a:spcBef>
              <a:spcAft>
                <a:spcPts val="0"/>
              </a:spcAft>
              <a:buNone/>
            </a:pPr>
            <a:r>
              <a:rPr lang="en-GB" sz="1498" b="1">
                <a:solidFill>
                  <a:schemeClr val="lt1"/>
                </a:solidFill>
                <a:latin typeface="Lato"/>
                <a:ea typeface="Lato"/>
                <a:cs typeface="Lato"/>
                <a:sym typeface="Lato"/>
              </a:rPr>
              <a:t>What tech will schools need (audio, camera on/off,  chat box), Ms Teams or Zoom etc. ?</a:t>
            </a:r>
            <a:endParaRPr sz="1498" b="1">
              <a:solidFill>
                <a:schemeClr val="lt1"/>
              </a:solidFill>
              <a:latin typeface="Lato"/>
              <a:ea typeface="Lato"/>
              <a:cs typeface="Lato"/>
              <a:sym typeface="Lato"/>
            </a:endParaRPr>
          </a:p>
          <a:p>
            <a:pPr marL="0" marR="0" lvl="0" indent="0" algn="l" rtl="0">
              <a:spcBef>
                <a:spcPts val="0"/>
              </a:spcBef>
              <a:spcAft>
                <a:spcPts val="0"/>
              </a:spcAft>
              <a:buNone/>
            </a:pPr>
            <a:endParaRPr sz="1498" b="1">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1327</Words>
  <Application>Microsoft Office PowerPoint</Application>
  <PresentationFormat>On-screen Show (4:3)</PresentationFormat>
  <Paragraphs>174</Paragraphs>
  <Slides>22</Slides>
  <Notes>22</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22</vt:i4>
      </vt:variant>
    </vt:vector>
  </HeadingPairs>
  <TitlesOfParts>
    <vt:vector size="28" baseType="lpstr">
      <vt:lpstr>Arial</vt:lpstr>
      <vt:lpstr>Lato</vt:lpstr>
      <vt:lpstr>Calibri</vt:lpstr>
      <vt:lpstr>1_Custom Design</vt:lpstr>
      <vt:lpstr>2_Custom Design</vt:lpstr>
      <vt:lpstr>Office Theme</vt:lpstr>
      <vt:lpstr>London Enterprise Adviser Network  EA CPD - How to plan an activity</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London Enterprise Adviser Network  EA CPD - How to plan an activity</dc:title>
  <dc:creator>Glen Birchall</dc:creator>
  <cp:lastModifiedBy>Lorrana Scodeler</cp:lastModifiedBy>
  <cp:revision>1</cp:revision>
  <dcterms:created xsi:type="dcterms:W3CDTF">2015-03-18T12:04:20Z</dcterms:created>
  <dcterms:modified xsi:type="dcterms:W3CDTF">2023-02-13T17:04:44Z</dcterms:modified>
</cp:coreProperties>
</file>